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62" r:id="rId2"/>
    <p:sldId id="318" r:id="rId3"/>
    <p:sldId id="320" r:id="rId4"/>
    <p:sldId id="322" r:id="rId5"/>
    <p:sldId id="323" r:id="rId6"/>
    <p:sldId id="341" r:id="rId7"/>
    <p:sldId id="263" r:id="rId8"/>
    <p:sldId id="342" r:id="rId9"/>
    <p:sldId id="340" r:id="rId10"/>
    <p:sldId id="343" r:id="rId11"/>
    <p:sldId id="354" r:id="rId12"/>
    <p:sldId id="344" r:id="rId13"/>
    <p:sldId id="319" r:id="rId14"/>
    <p:sldId id="333" r:id="rId15"/>
    <p:sldId id="334" r:id="rId16"/>
    <p:sldId id="339" r:id="rId17"/>
    <p:sldId id="345" r:id="rId18"/>
    <p:sldId id="335" r:id="rId19"/>
    <p:sldId id="352" r:id="rId20"/>
    <p:sldId id="336" r:id="rId21"/>
    <p:sldId id="337" r:id="rId22"/>
    <p:sldId id="338" r:id="rId23"/>
    <p:sldId id="329" r:id="rId24"/>
    <p:sldId id="325" r:id="rId25"/>
    <p:sldId id="326" r:id="rId26"/>
    <p:sldId id="350" r:id="rId27"/>
    <p:sldId id="349" r:id="rId28"/>
    <p:sldId id="351" r:id="rId29"/>
    <p:sldId id="356" r:id="rId30"/>
    <p:sldId id="357" r:id="rId31"/>
    <p:sldId id="353" r:id="rId32"/>
    <p:sldId id="348" r:id="rId33"/>
    <p:sldId id="330" r:id="rId34"/>
    <p:sldId id="258" r:id="rId35"/>
    <p:sldId id="35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87E"/>
    <a:srgbClr val="33CC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>
        <p:scale>
          <a:sx n="70" d="100"/>
          <a:sy n="70" d="100"/>
        </p:scale>
        <p:origin x="-144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7D336-30E3-4773-A47A-96515B438DCB}" type="datetimeFigureOut">
              <a:rPr lang="en-US" smtClean="0"/>
              <a:t>2025-12-03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2C3E2-7D8E-4479-B569-9A6D54BC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0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5465-6C26-4363-B2AB-0C9304BFEBEC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792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2025-12-03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8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2025-12-03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8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2025-12-03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4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2025-12-03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7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2025-12-03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8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2025-12-03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4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2025-12-03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8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2025-12-03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9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2025-12-03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4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2025-12-03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t>2025-12-03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51B6-8ED7-4731-9F8A-803721F11950}" type="datetimeFigureOut">
              <a:rPr lang="en-US" smtClean="0"/>
              <a:t>2025-12-03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5050E-5B14-4A51-8874-D6A1FFF3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9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" TargetMode="External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32" y="1423546"/>
            <a:ext cx="9127068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Title: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Chronic Health &amp; Infections</a:t>
            </a:r>
            <a:endParaRPr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1"/>
            <a:ext cx="9144000" cy="685800"/>
            <a:chOff x="0" y="1"/>
            <a:chExt cx="9144000" cy="685800"/>
          </a:xfrm>
        </p:grpSpPr>
        <p:sp>
          <p:nvSpPr>
            <p:cNvPr id="3" name="Rectangle 2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5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787906" y="2608992"/>
            <a:ext cx="5257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en-US" u="sng" spc="25" dirty="0" smtClean="0">
                <a:solidFill>
                  <a:srgbClr val="0E5A12"/>
                </a:solidFill>
                <a:cs typeface="Calibri"/>
              </a:rPr>
              <a:t> </a:t>
            </a:r>
            <a:r>
              <a:rPr lang="en-US" sz="2000" u="sng" spc="25" dirty="0" smtClean="0">
                <a:solidFill>
                  <a:srgbClr val="0E5A12"/>
                </a:solidFill>
                <a:cs typeface="Calibri"/>
              </a:rPr>
              <a:t>This Lecture was prepared by module Staff:</a:t>
            </a:r>
            <a:endParaRPr lang="en-US" sz="2000" u="sng" spc="25" dirty="0">
              <a:solidFill>
                <a:srgbClr val="0E5A12"/>
              </a:solidFill>
              <a:cs typeface="Calibri"/>
            </a:endParaRPr>
          </a:p>
          <a:p>
            <a:pPr marL="698500" indent="-685800">
              <a:buFont typeface="Arial" panose="020B0604020202020204" pitchFamily="34" charset="0"/>
              <a:buChar char="•"/>
            </a:pPr>
            <a:r>
              <a:rPr lang="en-US" b="1" spc="25" dirty="0">
                <a:solidFill>
                  <a:srgbClr val="FF0000"/>
                </a:solidFill>
                <a:cs typeface="Calibri"/>
              </a:rPr>
              <a:t>Dr. Ban M.  </a:t>
            </a:r>
            <a:r>
              <a:rPr lang="en-US" b="1" spc="25" dirty="0" err="1">
                <a:solidFill>
                  <a:srgbClr val="FF0000"/>
                </a:solidFill>
                <a:cs typeface="Calibri"/>
              </a:rPr>
              <a:t>Saleh</a:t>
            </a:r>
            <a:endParaRPr lang="en-US" b="1" spc="25" dirty="0">
              <a:solidFill>
                <a:srgbClr val="FF0000"/>
              </a:solidFill>
              <a:cs typeface="Calibri"/>
            </a:endParaRPr>
          </a:p>
          <a:p>
            <a:pPr marL="698500" indent="-685800">
              <a:buFont typeface="Arial" panose="020B0604020202020204" pitchFamily="34" charset="0"/>
              <a:buChar char="•"/>
            </a:pPr>
            <a:r>
              <a:rPr lang="en-US" b="1" spc="25" dirty="0" smtClean="0">
                <a:solidFill>
                  <a:prstClr val="black"/>
                </a:solidFill>
                <a:cs typeface="Calibri"/>
              </a:rPr>
              <a:t>Dr</a:t>
            </a:r>
            <a:r>
              <a:rPr lang="en-US" b="1" spc="25" dirty="0">
                <a:solidFill>
                  <a:prstClr val="black"/>
                </a:solidFill>
                <a:cs typeface="Calibri"/>
              </a:rPr>
              <a:t>. Hussein K. </a:t>
            </a:r>
            <a:r>
              <a:rPr lang="en-US" b="1" spc="25" dirty="0" smtClean="0">
                <a:solidFill>
                  <a:prstClr val="black"/>
                </a:solidFill>
                <a:cs typeface="Calibri"/>
              </a:rPr>
              <a:t>Abdul-</a:t>
            </a:r>
            <a:r>
              <a:rPr lang="en-US" b="1" spc="25" dirty="0" err="1" smtClean="0">
                <a:solidFill>
                  <a:prstClr val="black"/>
                </a:solidFill>
                <a:cs typeface="Calibri"/>
              </a:rPr>
              <a:t>Sada</a:t>
            </a:r>
            <a:endParaRPr lang="en-US" b="1" spc="25" dirty="0" smtClean="0">
              <a:solidFill>
                <a:prstClr val="black"/>
              </a:solidFill>
              <a:cs typeface="Calibri"/>
            </a:endParaRPr>
          </a:p>
          <a:p>
            <a:pPr marL="698500" indent="-685800">
              <a:buFont typeface="Arial" panose="020B0604020202020204" pitchFamily="34" charset="0"/>
              <a:buChar char="•"/>
            </a:pPr>
            <a:r>
              <a:rPr lang="en-US" b="1" spc="25" dirty="0" smtClean="0">
                <a:solidFill>
                  <a:prstClr val="black"/>
                </a:solidFill>
                <a:cs typeface="Calibri"/>
              </a:rPr>
              <a:t>Dr</a:t>
            </a:r>
            <a:r>
              <a:rPr lang="en-US" b="1" spc="25" dirty="0">
                <a:solidFill>
                  <a:prstClr val="black"/>
                </a:solidFill>
                <a:cs typeface="Calibri"/>
              </a:rPr>
              <a:t>. </a:t>
            </a:r>
            <a:r>
              <a:rPr lang="en-US" b="1" spc="25" dirty="0" err="1" smtClean="0">
                <a:solidFill>
                  <a:prstClr val="black"/>
                </a:solidFill>
                <a:cs typeface="Calibri"/>
              </a:rPr>
              <a:t>Hazim</a:t>
            </a:r>
            <a:r>
              <a:rPr lang="en-US" b="1" spc="25" dirty="0" smtClean="0">
                <a:solidFill>
                  <a:prstClr val="black"/>
                </a:solidFill>
                <a:cs typeface="Calibri"/>
              </a:rPr>
              <a:t> T. </a:t>
            </a:r>
            <a:r>
              <a:rPr lang="en-US" b="1" spc="25" dirty="0" err="1" smtClean="0">
                <a:solidFill>
                  <a:prstClr val="black"/>
                </a:solidFill>
                <a:cs typeface="Calibri"/>
              </a:rPr>
              <a:t>Thwany</a:t>
            </a:r>
            <a:endParaRPr lang="en-US" b="1" spc="25" dirty="0" smtClean="0">
              <a:solidFill>
                <a:prstClr val="black"/>
              </a:solidFill>
              <a:cs typeface="Calibri"/>
            </a:endParaRPr>
          </a:p>
          <a:p>
            <a:pPr marL="698500" indent="-685800">
              <a:buFont typeface="Arial" panose="020B0604020202020204" pitchFamily="34" charset="0"/>
              <a:buChar char="•"/>
            </a:pPr>
            <a:r>
              <a:rPr lang="en-US" b="1" spc="25" dirty="0">
                <a:solidFill>
                  <a:prstClr val="black"/>
                </a:solidFill>
                <a:cs typeface="Calibri"/>
              </a:rPr>
              <a:t>Dr. </a:t>
            </a:r>
            <a:r>
              <a:rPr lang="en-US" b="1" spc="25" dirty="0" err="1">
                <a:solidFill>
                  <a:prstClr val="black"/>
                </a:solidFill>
                <a:cs typeface="Calibri"/>
              </a:rPr>
              <a:t>Wameedh</a:t>
            </a:r>
            <a:r>
              <a:rPr lang="en-US" b="1" spc="25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b="1" spc="25" dirty="0" err="1">
                <a:solidFill>
                  <a:prstClr val="black"/>
                </a:solidFill>
                <a:cs typeface="Calibri"/>
              </a:rPr>
              <a:t>Hashim</a:t>
            </a:r>
            <a:r>
              <a:rPr lang="en-US" b="1" spc="25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b="1" spc="25" dirty="0" err="1" smtClean="0">
                <a:solidFill>
                  <a:prstClr val="black"/>
                </a:solidFill>
                <a:cs typeface="Calibri"/>
              </a:rPr>
              <a:t>Alqatrani</a:t>
            </a:r>
            <a:endParaRPr lang="en-US" b="1" spc="25" dirty="0" smtClean="0">
              <a:solidFill>
                <a:prstClr val="black"/>
              </a:solidFill>
              <a:cs typeface="Calibri"/>
            </a:endParaRPr>
          </a:p>
          <a:p>
            <a:pPr marL="698500" indent="-685800">
              <a:buFont typeface="Arial" panose="020B0604020202020204" pitchFamily="34" charset="0"/>
              <a:buChar char="•"/>
            </a:pPr>
            <a:r>
              <a:rPr lang="en-US" b="1" spc="25" dirty="0">
                <a:solidFill>
                  <a:prstClr val="black"/>
                </a:solidFill>
                <a:cs typeface="Calibri"/>
              </a:rPr>
              <a:t>Dr. </a:t>
            </a:r>
            <a:r>
              <a:rPr lang="en-US" b="1" spc="25" dirty="0" err="1">
                <a:solidFill>
                  <a:prstClr val="black"/>
                </a:solidFill>
                <a:cs typeface="Calibri"/>
              </a:rPr>
              <a:t>Farqad</a:t>
            </a:r>
            <a:r>
              <a:rPr lang="en-US" b="1" spc="25" dirty="0">
                <a:solidFill>
                  <a:prstClr val="black"/>
                </a:solidFill>
                <a:cs typeface="Calibri"/>
              </a:rPr>
              <a:t> M. Al-</a:t>
            </a:r>
            <a:r>
              <a:rPr lang="en-US" b="1" spc="25" dirty="0" err="1">
                <a:solidFill>
                  <a:prstClr val="black"/>
                </a:solidFill>
                <a:cs typeface="Calibri"/>
              </a:rPr>
              <a:t>Hamdani</a:t>
            </a:r>
            <a:r>
              <a:rPr lang="en-US" b="1" spc="25" dirty="0">
                <a:solidFill>
                  <a:prstClr val="black"/>
                </a:solidFill>
                <a:cs typeface="Calibri"/>
              </a:rPr>
              <a:t> </a:t>
            </a:r>
            <a:endParaRPr lang="en-US" b="1" spc="25" dirty="0" smtClean="0">
              <a:solidFill>
                <a:prstClr val="black"/>
              </a:solidFill>
              <a:cs typeface="Calibri"/>
            </a:endParaRPr>
          </a:p>
          <a:p>
            <a:pPr marL="698500" indent="-68580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Abeer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Emara</a:t>
            </a:r>
            <a:endParaRPr lang="en-US" b="1" spc="25" dirty="0">
              <a:solidFill>
                <a:prstClr val="black"/>
              </a:solidFill>
              <a:cs typeface="Calibri"/>
            </a:endParaRPr>
          </a:p>
          <a:p>
            <a:pPr marL="698500" indent="-685800">
              <a:buFont typeface="Arial" panose="020B0604020202020204" pitchFamily="34" charset="0"/>
              <a:buChar char="•"/>
            </a:pPr>
            <a:r>
              <a:rPr lang="en-US" b="1" spc="25" dirty="0" smtClean="0">
                <a:solidFill>
                  <a:prstClr val="black"/>
                </a:solidFill>
                <a:cs typeface="Calibri"/>
              </a:rPr>
              <a:t>Dr. </a:t>
            </a:r>
            <a:r>
              <a:rPr lang="en-US" b="1" spc="25" dirty="0" err="1" smtClean="0">
                <a:solidFill>
                  <a:prstClr val="black"/>
                </a:solidFill>
                <a:cs typeface="Calibri"/>
              </a:rPr>
              <a:t>Shant</a:t>
            </a:r>
            <a:r>
              <a:rPr lang="en-US" b="1" spc="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n-US" b="1" spc="25" dirty="0" err="1" smtClean="0">
                <a:solidFill>
                  <a:prstClr val="black"/>
                </a:solidFill>
                <a:cs typeface="Calibri"/>
              </a:rPr>
              <a:t>Sunbat</a:t>
            </a:r>
            <a:endParaRPr lang="en-US" b="1" spc="25" dirty="0" smtClean="0">
              <a:solidFill>
                <a:prstClr val="black"/>
              </a:solidFill>
              <a:cs typeface="Calibri"/>
            </a:endParaRPr>
          </a:p>
          <a:p>
            <a:pPr marL="698500" indent="-685800">
              <a:buFont typeface="Arial" panose="020B0604020202020204" pitchFamily="34" charset="0"/>
              <a:buChar char="•"/>
            </a:pPr>
            <a:r>
              <a:rPr lang="en-US" b="1" spc="25" dirty="0">
                <a:solidFill>
                  <a:prstClr val="black"/>
                </a:solidFill>
                <a:cs typeface="Calibri"/>
              </a:rPr>
              <a:t>Dr. </a:t>
            </a:r>
            <a:r>
              <a:rPr lang="en-US" b="1" spc="25" dirty="0" err="1">
                <a:solidFill>
                  <a:prstClr val="black"/>
                </a:solidFill>
                <a:cs typeface="Calibri"/>
              </a:rPr>
              <a:t>Zainab</a:t>
            </a:r>
            <a:r>
              <a:rPr lang="en-US" b="1" spc="25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b="1" spc="25" dirty="0" smtClean="0">
                <a:solidFill>
                  <a:prstClr val="black"/>
                </a:solidFill>
                <a:cs typeface="Calibri"/>
              </a:rPr>
              <a:t>Khalid</a:t>
            </a:r>
          </a:p>
          <a:p>
            <a:pPr marL="698500" indent="-685800">
              <a:buFont typeface="Arial" panose="020B0604020202020204" pitchFamily="34" charset="0"/>
              <a:buChar char="•"/>
            </a:pPr>
            <a:r>
              <a:rPr lang="en-US" b="1" spc="25" dirty="0">
                <a:solidFill>
                  <a:prstClr val="black"/>
                </a:solidFill>
                <a:cs typeface="Calibri"/>
              </a:rPr>
              <a:t>Dr. </a:t>
            </a:r>
            <a:r>
              <a:rPr lang="en-US" b="1" spc="25" dirty="0" err="1">
                <a:solidFill>
                  <a:prstClr val="black"/>
                </a:solidFill>
                <a:cs typeface="Calibri"/>
              </a:rPr>
              <a:t>Ilham</a:t>
            </a:r>
            <a:r>
              <a:rPr lang="en-US" b="1" spc="25" dirty="0">
                <a:solidFill>
                  <a:prstClr val="black"/>
                </a:solidFill>
                <a:cs typeface="Calibri"/>
              </a:rPr>
              <a:t> Mohamed </a:t>
            </a:r>
            <a:r>
              <a:rPr lang="en-US" b="1" spc="25" dirty="0" err="1" smtClean="0">
                <a:solidFill>
                  <a:prstClr val="black"/>
                </a:solidFill>
                <a:cs typeface="Calibri"/>
              </a:rPr>
              <a:t>Jawad</a:t>
            </a:r>
            <a:endParaRPr lang="en-US" b="1" spc="25" dirty="0">
              <a:solidFill>
                <a:prstClr val="black"/>
              </a:solidFill>
              <a:cs typeface="Calibri"/>
            </a:endParaRPr>
          </a:p>
          <a:p>
            <a:pPr marL="698500" indent="-685800">
              <a:buFont typeface="Arial" panose="020B0604020202020204" pitchFamily="34" charset="0"/>
              <a:buChar char="•"/>
            </a:pPr>
            <a:endParaRPr lang="en-US" b="1" spc="25" dirty="0" smtClean="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406" y="576617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Module:</a:t>
            </a:r>
            <a:r>
              <a:rPr lang="en-US" dirty="0" smtClean="0">
                <a:solidFill>
                  <a:prstClr val="black"/>
                </a:solidFill>
              </a:rPr>
              <a:t> Infection &amp; Immunity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Semester:</a:t>
            </a:r>
            <a:r>
              <a:rPr lang="en-US" dirty="0" smtClean="0">
                <a:solidFill>
                  <a:prstClr val="black"/>
                </a:solidFill>
              </a:rPr>
              <a:t> 5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Session:</a:t>
            </a:r>
            <a:r>
              <a:rPr lang="en-US" dirty="0" smtClean="0">
                <a:solidFill>
                  <a:prstClr val="black"/>
                </a:solidFill>
              </a:rPr>
              <a:t> 9,   </a:t>
            </a:r>
            <a:r>
              <a:rPr lang="en-US" b="1" dirty="0" smtClean="0">
                <a:solidFill>
                  <a:prstClr val="black"/>
                </a:solidFill>
              </a:rPr>
              <a:t>Lecture:</a:t>
            </a:r>
            <a:r>
              <a:rPr lang="en-US" dirty="0" smtClean="0">
                <a:solidFill>
                  <a:prstClr val="black"/>
                </a:solidFill>
              </a:rPr>
              <a:t>1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152400" y="5573414"/>
            <a:ext cx="9296400" cy="1235908"/>
            <a:chOff x="-182104" y="10553703"/>
            <a:chExt cx="17962104" cy="2032538"/>
          </a:xfrm>
        </p:grpSpPr>
        <p:sp>
          <p:nvSpPr>
            <p:cNvPr id="13" name="Rectangle 12"/>
            <p:cNvSpPr/>
            <p:nvPr/>
          </p:nvSpPr>
          <p:spPr>
            <a:xfrm>
              <a:off x="0" y="10553703"/>
              <a:ext cx="17780000" cy="201168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74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"/>
            <p:cNvSpPr txBox="1"/>
            <p:nvPr/>
          </p:nvSpPr>
          <p:spPr>
            <a:xfrm>
              <a:off x="-182104" y="10561600"/>
              <a:ext cx="17576801" cy="2024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39775" indent="-739775"/>
              <a:r>
                <a:rPr lang="en-US" sz="2000" b="1" dirty="0" smtClean="0">
                  <a:solidFill>
                    <a:srgbClr val="FF0000"/>
                  </a:solidFill>
                </a:rPr>
                <a:t>            </a:t>
              </a:r>
              <a:r>
                <a:rPr lang="en-US" b="1" dirty="0"/>
                <a:t>This Lecture was loaded in blackboard and you can find the material in: </a:t>
              </a:r>
              <a:r>
                <a:rPr lang="en-US" sz="1600" b="1" i="1" dirty="0" err="1">
                  <a:solidFill>
                    <a:srgbClr val="FF0000"/>
                  </a:solidFill>
                </a:rPr>
                <a:t>Jawetz</a:t>
              </a:r>
              <a:r>
                <a:rPr lang="en-US" sz="1600" b="1" i="1" dirty="0">
                  <a:solidFill>
                    <a:srgbClr val="FF0000"/>
                  </a:solidFill>
                </a:rPr>
                <a:t> </a:t>
              </a:r>
              <a:r>
                <a:rPr lang="en-US" sz="1600" b="1" i="1" dirty="0" err="1">
                  <a:solidFill>
                    <a:srgbClr val="FF0000"/>
                  </a:solidFill>
                </a:rPr>
                <a:t>Melnick</a:t>
              </a:r>
              <a:r>
                <a:rPr lang="en-US" sz="1600" b="1" i="1" dirty="0">
                  <a:solidFill>
                    <a:srgbClr val="FF0000"/>
                  </a:solidFill>
                </a:rPr>
                <a:t> &amp; </a:t>
              </a:r>
              <a:r>
                <a:rPr lang="en-US" sz="1600" b="1" i="1" dirty="0" err="1">
                  <a:solidFill>
                    <a:srgbClr val="FF0000"/>
                  </a:solidFill>
                </a:rPr>
                <a:t>Adelbergs</a:t>
              </a:r>
              <a:r>
                <a:rPr lang="en-US" sz="1600" b="1" i="1" dirty="0">
                  <a:solidFill>
                    <a:srgbClr val="FF0000"/>
                  </a:solidFill>
                </a:rPr>
                <a:t> Medical Microbiology, 28e. 2019,</a:t>
              </a:r>
              <a:r>
                <a:rPr lang="ar-IQ" sz="1600" b="1" i="1" dirty="0">
                  <a:solidFill>
                    <a:srgbClr val="FF0000"/>
                  </a:solidFill>
                </a:rPr>
                <a:t> </a:t>
              </a:r>
              <a:endParaRPr lang="en-US" sz="1600" b="1" i="1" dirty="0">
                <a:solidFill>
                  <a:srgbClr val="FF0000"/>
                </a:solidFill>
              </a:endParaRPr>
            </a:p>
            <a:p>
              <a:r>
                <a:rPr lang="en-US" sz="2000" b="1" dirty="0"/>
                <a:t>            </a:t>
              </a:r>
              <a:r>
                <a:rPr lang="en-US" b="1" dirty="0"/>
                <a:t>For more detailed instructions, any question, or you have a case you need</a:t>
              </a:r>
            </a:p>
            <a:p>
              <a:r>
                <a:rPr lang="en-US" b="1" dirty="0"/>
                <a:t>              help in, please post to the group of session   </a:t>
              </a:r>
              <a:endParaRPr lang="en-US" dirty="0"/>
            </a:p>
          </p:txBody>
        </p:sp>
        <p:pic>
          <p:nvPicPr>
            <p:cNvPr id="15" name="Picture 2" descr="ÙØªÙØ¬Ø© Ø¨Ø­Ø« Ø§ÙØµÙØ± Ø¹Ù âªbook iconâ¬â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5" y="10682415"/>
              <a:ext cx="1371599" cy="855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ØµÙØ±Ø© Ø°Ø§Øª ØµÙØ©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29" y="11684946"/>
              <a:ext cx="1127184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83" y="5943600"/>
            <a:ext cx="108421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980368"/>
            <a:ext cx="906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Chronic diseases and infection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310649"/>
            <a:ext cx="9144000" cy="555946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alibri" panose="020F0502020204030204"/>
              </a:rPr>
              <a:t>10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310650"/>
            <a:ext cx="990600" cy="543066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>
            <a:off x="13641" y="1831324"/>
            <a:ext cx="8420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</a:rPr>
              <a:t>Improvements in healthcare are leading </a:t>
            </a:r>
            <a:r>
              <a:rPr lang="en-US" sz="2400" b="1" dirty="0" smtClean="0">
                <a:solidFill>
                  <a:srgbClr val="000000"/>
                </a:solidFill>
              </a:rPr>
              <a:t>to increasing </a:t>
            </a:r>
            <a:r>
              <a:rPr lang="en-US" sz="2400" b="1" dirty="0">
                <a:solidFill>
                  <a:srgbClr val="000000"/>
                </a:solidFill>
              </a:rPr>
              <a:t>numbers of people with </a:t>
            </a:r>
            <a:r>
              <a:rPr lang="en-US" sz="2400" b="1" dirty="0" smtClean="0">
                <a:solidFill>
                  <a:srgbClr val="000000"/>
                </a:solidFill>
              </a:rPr>
              <a:t>chronic illnesses </a:t>
            </a:r>
            <a:r>
              <a:rPr lang="en-US" sz="2400" b="1" dirty="0">
                <a:solidFill>
                  <a:srgbClr val="000000"/>
                </a:solidFill>
              </a:rPr>
              <a:t>living for </a:t>
            </a:r>
            <a:r>
              <a:rPr lang="en-US" sz="2400" b="1" dirty="0" smtClean="0">
                <a:solidFill>
                  <a:srgbClr val="000000"/>
                </a:solidFill>
              </a:rPr>
              <a:t>longer.</a:t>
            </a:r>
            <a:r>
              <a:rPr lang="en-GB" sz="2400" b="1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-6" y="3122000"/>
            <a:ext cx="8543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</a:rPr>
              <a:t>Many chronic illnesses predispose to </a:t>
            </a:r>
            <a:r>
              <a:rPr lang="en-US" sz="2400" b="1" dirty="0" smtClean="0">
                <a:solidFill>
                  <a:srgbClr val="000000"/>
                </a:solidFill>
              </a:rPr>
              <a:t>infection, often </a:t>
            </a:r>
            <a:r>
              <a:rPr lang="en-US" sz="2400" b="1" dirty="0">
                <a:solidFill>
                  <a:srgbClr val="000000"/>
                </a:solidFill>
              </a:rPr>
              <a:t>of a specific and predictable pattern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81882" y="4382675"/>
            <a:ext cx="8543501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AU" sz="2400" b="1" dirty="0"/>
              <a:t>The </a:t>
            </a:r>
            <a:r>
              <a:rPr lang="en-AU" sz="2400" b="1" dirty="0" smtClean="0"/>
              <a:t>chronic </a:t>
            </a:r>
            <a:r>
              <a:rPr lang="en-AU" sz="2400" b="1" dirty="0"/>
              <a:t>disease is influenced by</a:t>
            </a:r>
            <a:r>
              <a:rPr lang="en-AU" sz="2400" b="1" dirty="0" smtClean="0"/>
              <a:t>: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endParaRPr lang="en-AU" sz="2400" b="1" dirty="0"/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AU" sz="2400" b="1" dirty="0"/>
              <a:t>social, economic and environmental factors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AU" sz="2400" b="1" dirty="0"/>
              <a:t>health behaviours and risk factors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040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980368"/>
            <a:ext cx="906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Chronic diseases and infection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310649"/>
            <a:ext cx="9144000" cy="555946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alibri" panose="020F0502020204030204"/>
              </a:rPr>
              <a:t>11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310650"/>
            <a:ext cx="990600" cy="543066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261061" y="1871487"/>
            <a:ext cx="8543501" cy="437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AU" sz="2400" b="1" dirty="0"/>
              <a:t>Chronic disease is largely preventable</a:t>
            </a:r>
            <a:r>
              <a:rPr lang="en-AU" sz="2400" b="1" dirty="0" smtClean="0"/>
              <a:t>.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endParaRPr lang="en-AU" sz="2400" b="1" dirty="0"/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AU" sz="2400" b="1" dirty="0"/>
              <a:t>There are 4 major health damaging behaviours </a:t>
            </a:r>
            <a:endParaRPr lang="en-AU" sz="2400" b="1" dirty="0" smtClean="0"/>
          </a:p>
          <a:p>
            <a:pPr marL="800100" lvl="1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en-AU" sz="2400" b="1" dirty="0"/>
              <a:t>tobacco </a:t>
            </a:r>
            <a:r>
              <a:rPr lang="en-AU" sz="2400" b="1" dirty="0" smtClean="0"/>
              <a:t>smoking</a:t>
            </a:r>
          </a:p>
          <a:p>
            <a:pPr marL="800100" lvl="1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en-AU" sz="2400" b="1" dirty="0" smtClean="0"/>
              <a:t>poor </a:t>
            </a:r>
            <a:r>
              <a:rPr lang="en-AU" sz="2400" b="1" dirty="0"/>
              <a:t>nutrition</a:t>
            </a:r>
          </a:p>
          <a:p>
            <a:pPr marL="800100" lvl="1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en-AU" sz="2400" b="1" dirty="0"/>
              <a:t>alcohol misuse </a:t>
            </a:r>
            <a:endParaRPr lang="en-AU" sz="2400" b="1" dirty="0" smtClean="0"/>
          </a:p>
          <a:p>
            <a:pPr marL="800100" lvl="1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en-AU" sz="2400" b="1" dirty="0" smtClean="0"/>
              <a:t>physical inactivity</a:t>
            </a:r>
          </a:p>
          <a:p>
            <a:pPr lvl="1">
              <a:lnSpc>
                <a:spcPct val="90000"/>
              </a:lnSpc>
            </a:pPr>
            <a:endParaRPr lang="en-AU" sz="2400" b="1" dirty="0"/>
          </a:p>
        </p:txBody>
      </p:sp>
      <p:sp>
        <p:nvSpPr>
          <p:cNvPr id="24" name="مستطيل 23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2072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762000"/>
            <a:ext cx="906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Role of infections in chronic health conditions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310649"/>
            <a:ext cx="9144000" cy="555946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alibri" panose="020F0502020204030204"/>
              </a:rPr>
              <a:t>12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310650"/>
            <a:ext cx="990600" cy="543066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>
            <a:off x="256698" y="1667548"/>
            <a:ext cx="8654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0000"/>
                </a:solidFill>
              </a:rPr>
              <a:t>Diseases can </a:t>
            </a:r>
            <a:r>
              <a:rPr lang="en-GB" sz="2400" b="1" dirty="0">
                <a:solidFill>
                  <a:srgbClr val="000000"/>
                </a:solidFill>
              </a:rPr>
              <a:t>predispose to specific and characteristic infections.  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53940" y="3019931"/>
            <a:ext cx="8654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400" b="1" dirty="0">
                <a:solidFill>
                  <a:srgbClr val="000000"/>
                </a:solidFill>
              </a:rPr>
              <a:t>Successful management of these chronic illnesses needs to take these infections into account .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256698" y="4531847"/>
            <a:ext cx="86513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400" b="1" dirty="0">
                <a:solidFill>
                  <a:srgbClr val="000000"/>
                </a:solidFill>
              </a:rPr>
              <a:t>A number of some </a:t>
            </a:r>
            <a:r>
              <a:rPr lang="en-GB" sz="2400" b="1" dirty="0">
                <a:solidFill>
                  <a:srgbClr val="0070C0"/>
                </a:solidFill>
              </a:rPr>
              <a:t>chronic illnesses  / infections combinations</a:t>
            </a:r>
            <a:r>
              <a:rPr lang="en-GB" sz="2400" b="1" dirty="0">
                <a:solidFill>
                  <a:srgbClr val="000000"/>
                </a:solidFill>
              </a:rPr>
              <a:t> are presented. 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2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0251" y="685801"/>
            <a:ext cx="7777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Role of </a:t>
            </a:r>
            <a:r>
              <a:rPr lang="en-GB" sz="2800" b="1" dirty="0">
                <a:solidFill>
                  <a:srgbClr val="FF0000"/>
                </a:solidFill>
              </a:rPr>
              <a:t>infections in chronic health conditions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250675"/>
            <a:ext cx="9144000" cy="615920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250675"/>
            <a:ext cx="990600" cy="615919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>
            <a:off x="426590" y="1317421"/>
            <a:ext cx="83352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</a:rPr>
              <a:t> Chronic diseases cause a change in the structure or function of affected tissues/organs which may have the potential for changing the interaction between the patient and micro-organisms.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8078040" y="663708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928048" y="3038164"/>
            <a:ext cx="7833815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buClr>
                <a:srgbClr val="FF0000"/>
              </a:buClr>
            </a:pPr>
            <a:r>
              <a:rPr lang="en-US" sz="2400" b="1" dirty="0">
                <a:solidFill>
                  <a:srgbClr val="000000"/>
                </a:solidFill>
              </a:rPr>
              <a:t>This may be </a:t>
            </a:r>
            <a:r>
              <a:rPr lang="en-US" sz="2400" b="1" dirty="0" smtClean="0">
                <a:solidFill>
                  <a:srgbClr val="000000"/>
                </a:solidFill>
              </a:rPr>
              <a:t>subsequently </a:t>
            </a:r>
            <a:r>
              <a:rPr lang="en-US" sz="2400" b="1" dirty="0">
                <a:solidFill>
                  <a:srgbClr val="000000"/>
                </a:solidFill>
              </a:rPr>
              <a:t>and further affected by changes caused by: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928048" y="4415025"/>
            <a:ext cx="7644966" cy="910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400" b="1" dirty="0">
                <a:solidFill>
                  <a:srgbClr val="000000"/>
                </a:solidFill>
              </a:rPr>
              <a:t>The altered presence of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micro-organisms</a:t>
            </a:r>
            <a:r>
              <a:rPr lang="en-US" sz="2400" b="1" dirty="0">
                <a:solidFill>
                  <a:srgbClr val="000000"/>
                </a:solidFill>
              </a:rPr>
              <a:t> and 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consequences of treatment</a:t>
            </a:r>
            <a:r>
              <a:rPr lang="en-US" sz="2400" b="1" dirty="0">
                <a:solidFill>
                  <a:srgbClr val="000000"/>
                </a:solidFill>
              </a:rPr>
              <a:t>, e.g</a:t>
            </a:r>
            <a:r>
              <a:rPr lang="en-US" sz="2400" b="1" dirty="0" smtClean="0">
                <a:solidFill>
                  <a:srgbClr val="000000"/>
                </a:solidFill>
              </a:rPr>
              <a:t>. </a:t>
            </a:r>
            <a:r>
              <a:rPr lang="en-US" sz="2400" b="1" dirty="0">
                <a:solidFill>
                  <a:srgbClr val="000000"/>
                </a:solidFill>
              </a:rPr>
              <a:t>antibiotics and steroids </a:t>
            </a:r>
          </a:p>
        </p:txBody>
      </p:sp>
    </p:spTree>
    <p:extLst>
      <p:ext uri="{BB962C8B-B14F-4D97-AF65-F5344CB8AC3E}">
        <p14:creationId xmlns:p14="http://schemas.microsoft.com/office/powerpoint/2010/main" val="337683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6727" y="682488"/>
            <a:ext cx="5390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Diabetes and infections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336405"/>
            <a:ext cx="9144000" cy="530189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336406"/>
            <a:ext cx="990600" cy="517310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532263" y="1289822"/>
            <a:ext cx="5841242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buClr>
                <a:schemeClr val="accent5"/>
              </a:buClr>
              <a:buFont typeface="Wingdings" pitchFamily="2" charset="2"/>
              <a:buChar char="Ø"/>
            </a:pPr>
            <a:r>
              <a:rPr lang="en-GB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Hyperglycemia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</a:t>
            </a:r>
            <a:r>
              <a:rPr lang="en-GB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acidemia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impair:  </a:t>
            </a:r>
            <a:endParaRPr lang="en-GB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87355" y="1904678"/>
            <a:ext cx="3889612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en-GB" sz="24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Humoral</a:t>
            </a:r>
            <a:r>
              <a:rPr lang="en-GB" sz="2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immunity</a:t>
            </a:r>
            <a:endParaRPr lang="en-GB" sz="24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117796" y="70346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187355" y="2514278"/>
            <a:ext cx="7601804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en-GB" sz="24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Polymorphonuclear</a:t>
            </a:r>
            <a:r>
              <a:rPr lang="en-GB" sz="2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leukocyte </a:t>
            </a:r>
            <a:r>
              <a:rPr lang="en-GB" sz="2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lymphocyte functions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532262" y="4818729"/>
            <a:ext cx="8256897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4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Diabetic neuropathy causes diminished sensation resulting in unnoticed skin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532263" y="3565194"/>
            <a:ext cx="8256896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Diabetic </a:t>
            </a:r>
            <a:r>
              <a:rPr lang="en-GB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microvascular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</a:t>
            </a:r>
            <a:r>
              <a:rPr lang="en-GB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macrovascular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isease 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 in poor tissue perfusion and increased risk of 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infection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84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3" grpId="0"/>
      <p:bldP spid="19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841" y="682488"/>
            <a:ext cx="5349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Diabetes and infections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323527"/>
            <a:ext cx="9144000" cy="543068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323527"/>
            <a:ext cx="990600" cy="543067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354841" y="1289822"/>
            <a:ext cx="8024884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GB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Type of </a:t>
            </a:r>
            <a:r>
              <a:rPr lang="en-GB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infections that diabetic patients particularly prone to are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8117796" y="70346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900752" y="2275742"/>
            <a:ext cx="4585648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Soft tissue and skin infections </a:t>
            </a:r>
            <a:endParaRPr lang="en-GB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889972" y="3027654"/>
            <a:ext cx="7988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Respiratory infections in DM patients 6 times 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more 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likely to require hospitalization during a </a:t>
            </a:r>
            <a:r>
              <a:rPr lang="en-GB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flu epidemic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compared to non-diabetic population 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ar-SA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900752" y="4457574"/>
            <a:ext cx="4353636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Urinary tract infections 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900752" y="5290578"/>
            <a:ext cx="4118314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ENT infections</a:t>
            </a:r>
          </a:p>
        </p:txBody>
      </p:sp>
    </p:spTree>
    <p:extLst>
      <p:ext uri="{BB962C8B-B14F-4D97-AF65-F5344CB8AC3E}">
        <p14:creationId xmlns:p14="http://schemas.microsoft.com/office/powerpoint/2010/main" val="343211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9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579456"/>
            <a:ext cx="536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Diabetes and infections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</a:t>
              </a:r>
              <a:r>
                <a:rPr lang="en-US" sz="1600" kern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323527"/>
            <a:ext cx="9144000" cy="543067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323527"/>
            <a:ext cx="990600" cy="543067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93388" y="1045121"/>
            <a:ext cx="4724399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Soft tissue and skin infections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8117796" y="70346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477672" y="1504318"/>
            <a:ext cx="8433402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en-GB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Sensory neuropathy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GB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atherosclerotic </a:t>
            </a:r>
            <a:r>
              <a:rPr lang="en-GB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vascular disease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and </a:t>
            </a:r>
            <a:r>
              <a:rPr lang="en-GB" sz="2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hyperglycemia</a:t>
            </a:r>
            <a:r>
              <a:rPr lang="en-GB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 predispose to 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 increased 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risk of skin and soft tissue 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infection</a:t>
            </a:r>
            <a:endParaRPr lang="en-GB" sz="24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3266" y="2886260"/>
            <a:ext cx="4327985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en-GB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Causative organisms include: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-6614" y="3371821"/>
            <a:ext cx="6789551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en-GB" sz="24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Staphylococcus</a:t>
            </a:r>
            <a:r>
              <a:rPr lang="en-GB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2400" b="1" i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aureus</a:t>
            </a:r>
            <a:r>
              <a:rPr lang="en-GB" sz="2400" b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2400" b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24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GB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folliculitis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GB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cellulitis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14" y="3921781"/>
            <a:ext cx="9143990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l-G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β-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haemolytic </a:t>
            </a:r>
            <a:r>
              <a:rPr lang="en-GB" sz="24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Streptococcus</a:t>
            </a:r>
            <a:r>
              <a:rPr lang="en-GB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GB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cellulitis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GB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-13239" y="4528762"/>
            <a:ext cx="8924313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en-GB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Polymicrobial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including </a:t>
            </a:r>
            <a:r>
              <a:rPr lang="en-GB" sz="2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Enterobacteriaceae</a:t>
            </a:r>
            <a:r>
              <a:rPr lang="en-GB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GB" sz="2400" b="1" i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Staph </a:t>
            </a:r>
            <a:r>
              <a:rPr lang="en-GB" sz="2400" b="1" i="1" dirty="0" err="1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aureus</a:t>
            </a:r>
            <a:r>
              <a:rPr lang="en-GB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l-GR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β-</a:t>
            </a:r>
            <a:r>
              <a:rPr lang="en-GB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haemolytic streptococci</a:t>
            </a:r>
            <a:r>
              <a:rPr lang="en-GB" sz="2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</a:t>
            </a:r>
            <a:r>
              <a:rPr lang="en-GB" sz="2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various </a:t>
            </a:r>
            <a:r>
              <a:rPr lang="en-GB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Anaerobes 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Diabetic foot ulcers and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necrotising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fasciitis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en-GB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GB" sz="24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22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9" grpId="0"/>
      <p:bldP spid="18" grpId="0"/>
      <p:bldP spid="14" grpId="0"/>
      <p:bldP spid="16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272011"/>
            <a:ext cx="9144000" cy="594583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alibri" panose="020F0502020204030204"/>
              </a:rPr>
              <a:t>17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272011"/>
            <a:ext cx="990600" cy="594583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167425" y="703464"/>
            <a:ext cx="8940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Diabetes and </a:t>
            </a:r>
            <a:r>
              <a:rPr lang="en-US" sz="2800" b="1" dirty="0" smtClean="0">
                <a:solidFill>
                  <a:srgbClr val="FF0000"/>
                </a:solidFill>
              </a:rPr>
              <a:t>infections</a:t>
            </a:r>
            <a:r>
              <a:rPr lang="en-US" sz="3200" b="1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LO.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" y="1288239"/>
            <a:ext cx="6516709" cy="484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774287" y="2255469"/>
            <a:ext cx="2136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Diabetic foot </a:t>
            </a:r>
            <a:r>
              <a:rPr lang="en-US" sz="2400" b="1" dirty="0">
                <a:solidFill>
                  <a:schemeClr val="accent6"/>
                </a:solidFill>
              </a:rPr>
              <a:t>ulcer</a:t>
            </a:r>
          </a:p>
        </p:txBody>
      </p:sp>
    </p:spTree>
    <p:extLst>
      <p:ext uri="{BB962C8B-B14F-4D97-AF65-F5344CB8AC3E}">
        <p14:creationId xmlns:p14="http://schemas.microsoft.com/office/powerpoint/2010/main" val="22916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842" y="682488"/>
            <a:ext cx="597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Advice to develop diabetic foot ulcer</a:t>
            </a:r>
            <a:endParaRPr lang="en-GB" sz="2800" b="1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310647"/>
            <a:ext cx="9144000" cy="555947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310648"/>
            <a:ext cx="990600" cy="543068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8117796" y="70346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420933" y="1325240"/>
            <a:ext cx="84901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b="1" dirty="0"/>
              <a:t>R</a:t>
            </a:r>
            <a:r>
              <a:rPr lang="en-US" sz="2400" b="1" dirty="0" smtClean="0"/>
              <a:t>egular </a:t>
            </a:r>
            <a:r>
              <a:rPr lang="en-US" sz="2400" b="1" dirty="0"/>
              <a:t>feet examination to identify any problem area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b="1" dirty="0" smtClean="0"/>
              <a:t>Good </a:t>
            </a:r>
            <a:r>
              <a:rPr lang="en-US" sz="2400" b="1" dirty="0"/>
              <a:t>glycemic control and avoid other risk factor of arterial disease such as smoking and hypertension high cholesterol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b="1" dirty="0" smtClean="0"/>
              <a:t>Good </a:t>
            </a:r>
            <a:r>
              <a:rPr lang="en-US" sz="2400" b="1" dirty="0"/>
              <a:t>foot care through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b="1" dirty="0"/>
              <a:t>Avoid walking bare foot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b="1" dirty="0"/>
              <a:t>Use </a:t>
            </a:r>
            <a:r>
              <a:rPr lang="en-US" sz="2400" b="1" dirty="0" smtClean="0"/>
              <a:t>moistening </a:t>
            </a:r>
            <a:r>
              <a:rPr lang="en-US" sz="2400" b="1" dirty="0"/>
              <a:t>cream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b="1" dirty="0"/>
              <a:t>Wear well fitting shoes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b="1" dirty="0"/>
              <a:t>Do not cut toe nails too short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31018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842" y="682488"/>
            <a:ext cx="597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Diabetes and infections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310647"/>
            <a:ext cx="9144000" cy="555947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310648"/>
            <a:ext cx="990600" cy="543068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354842" y="1289822"/>
            <a:ext cx="3605410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ENT infections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8117796" y="70346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116298" y="1859325"/>
            <a:ext cx="6277970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en-GB" sz="2400" b="1" dirty="0">
                <a:ln w="1905"/>
                <a:solidFill>
                  <a:srgbClr val="A80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Malignant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 </a:t>
            </a:r>
            <a:r>
              <a:rPr lang="en-GB" sz="2400" b="1" dirty="0">
                <a:ln w="1905"/>
                <a:solidFill>
                  <a:srgbClr val="A80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necrotizing </a:t>
            </a:r>
            <a:r>
              <a:rPr lang="en-GB" sz="2400" b="1" dirty="0" smtClean="0">
                <a:ln w="1905"/>
                <a:solidFill>
                  <a:srgbClr val="A80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Otitis </a:t>
            </a:r>
            <a:r>
              <a:rPr lang="en-GB" sz="2400" b="1" dirty="0" err="1" smtClean="0">
                <a:ln w="1905"/>
                <a:solidFill>
                  <a:srgbClr val="A80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Externa</a:t>
            </a:r>
            <a:endParaRPr lang="en-GB" sz="2400" b="1" dirty="0" smtClean="0">
              <a:ln w="1905"/>
              <a:solidFill>
                <a:srgbClr val="A80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64275" y="2799198"/>
            <a:ext cx="7884425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Infection with </a:t>
            </a:r>
            <a:r>
              <a:rPr lang="en-GB" sz="2400" b="1" i="1" dirty="0">
                <a:ln w="1905"/>
                <a:solidFill>
                  <a:srgbClr val="A80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Pseudomonas</a:t>
            </a:r>
            <a:r>
              <a:rPr lang="en-GB" sz="2400" b="1" dirty="0">
                <a:ln w="1905"/>
                <a:solidFill>
                  <a:srgbClr val="A80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2400" b="1" i="1" dirty="0" err="1">
                <a:ln w="1905"/>
                <a:solidFill>
                  <a:srgbClr val="A80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aeruginosa</a:t>
            </a:r>
            <a:r>
              <a:rPr lang="en-GB" sz="2400" b="1" dirty="0">
                <a:ln w="1905"/>
                <a:solidFill>
                  <a:srgbClr val="A80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starts in the external auditory canal and spreads to adjacent soft tissue, cartilage, and bone. 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764275" y="4687610"/>
            <a:ext cx="7884425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Patients 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typically present with </a:t>
            </a:r>
            <a:r>
              <a:rPr lang="en-GB" sz="2400" b="1" dirty="0">
                <a:ln w="1905"/>
                <a:solidFill>
                  <a:srgbClr val="A80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severe ear pain</a:t>
            </a:r>
            <a:r>
              <a:rPr lang="en-GB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</a:t>
            </a:r>
            <a:r>
              <a:rPr lang="en-GB" sz="2400" b="1" dirty="0" err="1" smtClean="0">
                <a:ln w="1905"/>
                <a:solidFill>
                  <a:srgbClr val="A80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Otorrhoea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GB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979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9" grpId="0"/>
      <p:bldP spid="21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425" y="762000"/>
            <a:ext cx="8898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Learning </a:t>
            </a:r>
            <a:r>
              <a:rPr lang="en-US" sz="3200" b="1" dirty="0" smtClean="0">
                <a:solidFill>
                  <a:srgbClr val="FF0000"/>
                </a:solidFill>
              </a:rPr>
              <a:t>Objectives (LO)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37616" y="-40943"/>
            <a:ext cx="9279468" cy="685800"/>
            <a:chOff x="16932" y="-40943"/>
            <a:chExt cx="9279468" cy="68580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-40943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220497"/>
            <a:ext cx="9144000" cy="646098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220497"/>
            <a:ext cx="990600" cy="64609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6830" y="1660231"/>
            <a:ext cx="9038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 smtClean="0">
                <a:solidFill>
                  <a:srgbClr val="FF0000"/>
                </a:solidFill>
              </a:rPr>
              <a:t>1. </a:t>
            </a:r>
            <a:r>
              <a:rPr lang="en-GB" sz="2400" b="1" dirty="0">
                <a:solidFill>
                  <a:srgbClr val="000000"/>
                </a:solidFill>
              </a:rPr>
              <a:t>Describe the diversity of chronic infections</a:t>
            </a:r>
            <a:endParaRPr lang="en-GB" sz="2400" b="1" dirty="0"/>
          </a:p>
        </p:txBody>
      </p:sp>
      <p:sp>
        <p:nvSpPr>
          <p:cNvPr id="14" name="مستطيل 13"/>
          <p:cNvSpPr/>
          <p:nvPr/>
        </p:nvSpPr>
        <p:spPr>
          <a:xfrm>
            <a:off x="24682" y="2434905"/>
            <a:ext cx="9106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2. </a:t>
            </a:r>
            <a:r>
              <a:rPr lang="en-GB" sz="2400" b="1" dirty="0">
                <a:solidFill>
                  <a:srgbClr val="000000"/>
                </a:solidFill>
              </a:rPr>
              <a:t>Consider the impact of chronic infections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9316" y="3229483"/>
            <a:ext cx="889175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9113" indent="-519113" algn="just"/>
            <a:r>
              <a:rPr lang="en-GB" sz="3200" b="1" dirty="0">
                <a:solidFill>
                  <a:srgbClr val="FF0000"/>
                </a:solidFill>
              </a:rPr>
              <a:t>3. </a:t>
            </a:r>
            <a:r>
              <a:rPr lang="en-GB" sz="2400" b="1" dirty="0">
                <a:solidFill>
                  <a:srgbClr val="000000"/>
                </a:solidFill>
              </a:rPr>
              <a:t>Consider the role of infections in chronic health </a:t>
            </a:r>
            <a:r>
              <a:rPr lang="en-GB" sz="2400" b="1" dirty="0" smtClean="0">
                <a:solidFill>
                  <a:srgbClr val="000000"/>
                </a:solidFill>
              </a:rPr>
              <a:t>conditions </a:t>
            </a:r>
            <a:r>
              <a:rPr lang="en-US" sz="2400" b="1" dirty="0" smtClean="0">
                <a:solidFill>
                  <a:srgbClr val="000000"/>
                </a:solidFill>
              </a:rPr>
              <a:t>with    particular </a:t>
            </a:r>
            <a:r>
              <a:rPr lang="en-US" sz="2400" b="1" dirty="0">
                <a:solidFill>
                  <a:srgbClr val="000000"/>
                </a:solidFill>
              </a:rPr>
              <a:t>attention to diabetes mellitus, cystic </a:t>
            </a:r>
            <a:r>
              <a:rPr lang="en-US" sz="2400" b="1" dirty="0" smtClean="0">
                <a:solidFill>
                  <a:srgbClr val="000000"/>
                </a:solidFill>
              </a:rPr>
              <a:t>fibrosis, </a:t>
            </a:r>
            <a:r>
              <a:rPr lang="en-US" sz="2400" b="1" dirty="0" err="1">
                <a:solidFill>
                  <a:srgbClr val="000000"/>
                </a:solidFill>
              </a:rPr>
              <a:t>hydatid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cyst and Down’s syndrome. </a:t>
            </a:r>
            <a:endParaRPr lang="en-US" sz="2400" b="1" dirty="0">
              <a:solidFill>
                <a:srgbClr val="000000"/>
              </a:solidFill>
            </a:endParaRPr>
          </a:p>
          <a:p>
            <a:r>
              <a:rPr lang="en-GB" sz="2400" b="1" dirty="0" smtClean="0">
                <a:solidFill>
                  <a:srgbClr val="000000"/>
                </a:solidFill>
              </a:rPr>
              <a:t>  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9655" y="4765969"/>
            <a:ext cx="9106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9113" indent="-465138"/>
            <a:r>
              <a:rPr lang="en-GB" sz="3200" b="1" dirty="0">
                <a:solidFill>
                  <a:srgbClr val="FF0000"/>
                </a:solidFill>
              </a:rPr>
              <a:t>4</a:t>
            </a:r>
            <a:r>
              <a:rPr lang="en-GB" sz="3200" b="1" dirty="0" smtClean="0">
                <a:solidFill>
                  <a:srgbClr val="FF0000"/>
                </a:solidFill>
              </a:rPr>
              <a:t>. 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b="1" dirty="0">
                <a:solidFill>
                  <a:srgbClr val="000000"/>
                </a:solidFill>
              </a:rPr>
              <a:t>D</a:t>
            </a:r>
            <a:r>
              <a:rPr lang="en-GB" sz="2400" b="1" dirty="0" smtClean="0">
                <a:solidFill>
                  <a:srgbClr val="000000"/>
                </a:solidFill>
              </a:rPr>
              <a:t>escribe </a:t>
            </a:r>
            <a:r>
              <a:rPr lang="en-GB" sz="2400" b="1" dirty="0">
                <a:solidFill>
                  <a:srgbClr val="000000"/>
                </a:solidFill>
              </a:rPr>
              <a:t>the role of </a:t>
            </a:r>
            <a:r>
              <a:rPr lang="en-GB" sz="2400" b="1" i="1" dirty="0">
                <a:solidFill>
                  <a:srgbClr val="000000"/>
                </a:solidFill>
              </a:rPr>
              <a:t>Pseudomonas </a:t>
            </a:r>
            <a:r>
              <a:rPr lang="en-GB" sz="2400" b="1" i="1" dirty="0" err="1">
                <a:solidFill>
                  <a:srgbClr val="000000"/>
                </a:solidFill>
              </a:rPr>
              <a:t>aeruginosa</a:t>
            </a:r>
            <a:r>
              <a:rPr lang="en-GB" sz="2400" b="1" i="1" dirty="0">
                <a:solidFill>
                  <a:srgbClr val="000000"/>
                </a:solidFill>
              </a:rPr>
              <a:t> </a:t>
            </a:r>
            <a:r>
              <a:rPr lang="en-GB" sz="2400" b="1" dirty="0">
                <a:solidFill>
                  <a:srgbClr val="000000"/>
                </a:solidFill>
              </a:rPr>
              <a:t>as an important organism </a:t>
            </a:r>
            <a:r>
              <a:rPr lang="en-GB" sz="2400" b="1" dirty="0" smtClean="0">
                <a:solidFill>
                  <a:srgbClr val="000000"/>
                </a:solidFill>
              </a:rPr>
              <a:t>in cystic fibrosis. </a:t>
            </a:r>
            <a:endParaRPr lang="en-GB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6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4" grpId="0"/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307" y="682488"/>
            <a:ext cx="4462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Diabetes and infections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272011"/>
            <a:ext cx="9144000" cy="594583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alibri" panose="020F0502020204030204"/>
              </a:rPr>
              <a:t>20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272011"/>
            <a:ext cx="990600" cy="594583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259307" y="1358062"/>
            <a:ext cx="3193578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ENT infections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8117796" y="70346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59432" y="2069254"/>
            <a:ext cx="4462819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en-GB" sz="2400" b="1" dirty="0" err="1">
                <a:ln w="1905"/>
                <a:solidFill>
                  <a:srgbClr val="A80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Rhinocerebral</a:t>
            </a:r>
            <a:r>
              <a:rPr lang="en-GB" sz="2400" b="1" dirty="0">
                <a:ln w="1905"/>
                <a:solidFill>
                  <a:srgbClr val="A80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2400" b="1" dirty="0" err="1">
                <a:ln w="1905"/>
                <a:solidFill>
                  <a:srgbClr val="A80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mucormycosis</a:t>
            </a:r>
            <a:endParaRPr lang="en-GB" sz="2400" b="1" dirty="0" smtClean="0">
              <a:ln w="1905"/>
              <a:solidFill>
                <a:srgbClr val="A80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64275" y="2852206"/>
            <a:ext cx="8038531" cy="2197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</a:pP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patients with poorly controlled diabetes, especially those 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 diabetic </a:t>
            </a:r>
            <a:r>
              <a:rPr lang="en-GB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ketoacidosis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GB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Mould </a:t>
            </a:r>
            <a:r>
              <a:rPr lang="en-GB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fungi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GB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Organisms colonize the nose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</a:t>
            </a:r>
            <a:r>
              <a:rPr lang="en-GB" sz="24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paranasal</a:t>
            </a:r>
            <a:r>
              <a:rPr lang="en-GB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sinuses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spreading to adjacent tissues by invading blood vessels and causing soft 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tissue necrosis 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bony 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erosion.</a:t>
            </a:r>
            <a:endParaRPr lang="en-GB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15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9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608" y="682488"/>
            <a:ext cx="4361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Diabetes and infections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272011"/>
            <a:ext cx="9144000" cy="594583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alibri" panose="020F0502020204030204"/>
              </a:rPr>
              <a:t>21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272011"/>
            <a:ext cx="990600" cy="594583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360608" y="1289822"/>
            <a:ext cx="5562520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ENT infections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8117796" y="70346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 bwMode="auto">
          <a:xfrm>
            <a:off x="4722251" y="1845358"/>
            <a:ext cx="4188824" cy="4220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608" y="1845359"/>
            <a:ext cx="4172204" cy="4272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845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9433" y="682488"/>
            <a:ext cx="495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Diabetes and infections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250675"/>
            <a:ext cx="9144000" cy="615919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250675"/>
            <a:ext cx="990600" cy="641677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95529" y="1289822"/>
            <a:ext cx="4558352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Urinary tract infections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8117796" y="70346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791570" y="2174575"/>
            <a:ext cx="8011236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buClr>
                <a:srgbClr val="FF0000"/>
              </a:buClr>
            </a:pPr>
            <a:r>
              <a:rPr lang="en-GB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Neurogenic bladder 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due to diabetic neuropathy leads to defects in bladder 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emptying (risk factor).</a:t>
            </a:r>
            <a:endParaRPr lang="en-GB" sz="24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791570" y="3488019"/>
            <a:ext cx="8119505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buClr>
                <a:srgbClr val="FF0000"/>
              </a:buClr>
            </a:pP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Increased risk of asymptomatic </a:t>
            </a:r>
            <a:r>
              <a:rPr lang="en-GB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bacteriuria</a:t>
            </a:r>
            <a:r>
              <a:rPr lang="en-GB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</a:t>
            </a:r>
            <a:r>
              <a:rPr lang="en-GB" sz="2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pyuria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GB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cystitis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</a:t>
            </a:r>
            <a:r>
              <a:rPr lang="en-GB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upper urinary tract </a:t>
            </a:r>
            <a:r>
              <a:rPr lang="en-GB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infection</a:t>
            </a:r>
            <a:endParaRPr lang="en-GB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91570" y="4921448"/>
            <a:ext cx="8011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b="1" dirty="0" smtClean="0"/>
              <a:t>The main causative agents is </a:t>
            </a:r>
            <a:r>
              <a:rPr lang="en-US" sz="2400" b="1" dirty="0" err="1" smtClean="0"/>
              <a:t>Enterobacteriaceae</a:t>
            </a:r>
            <a:r>
              <a:rPr lang="en-US" sz="2400" b="1" dirty="0" smtClean="0"/>
              <a:t> </a:t>
            </a:r>
            <a:r>
              <a:rPr lang="en-US" sz="2400" b="1" dirty="0"/>
              <a:t>(e.g. </a:t>
            </a:r>
            <a:r>
              <a:rPr lang="en-US" sz="2400" b="1" i="1" dirty="0">
                <a:solidFill>
                  <a:srgbClr val="0070C0"/>
                </a:solidFill>
              </a:rPr>
              <a:t>E. </a:t>
            </a:r>
            <a:r>
              <a:rPr lang="en-US" sz="2400" b="1" i="1" dirty="0" smtClean="0">
                <a:solidFill>
                  <a:srgbClr val="0070C0"/>
                </a:solidFill>
              </a:rPr>
              <a:t>coli , P. </a:t>
            </a:r>
            <a:r>
              <a:rPr lang="en-US" sz="2400" b="1" i="1" dirty="0" err="1">
                <a:solidFill>
                  <a:srgbClr val="0070C0"/>
                </a:solidFill>
              </a:rPr>
              <a:t>aeruginosa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2266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9" grpId="0"/>
      <p:bldP spid="18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378" y="1224748"/>
            <a:ext cx="906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Organs </a:t>
            </a:r>
            <a:r>
              <a:rPr lang="en-US" sz="2800" b="1" dirty="0">
                <a:solidFill>
                  <a:srgbClr val="FF0000"/>
                </a:solidFill>
              </a:rPr>
              <a:t>principally affected by Cystic Fibrosis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323527"/>
            <a:ext cx="9144000" cy="543068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323527"/>
            <a:ext cx="990600" cy="543067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177418" y="1738995"/>
            <a:ext cx="8244280" cy="55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buClr>
                <a:srgbClr val="FF0000"/>
              </a:buClr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Respiratory 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system- repeated inflammation and infection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44698" y="2730964"/>
            <a:ext cx="8666377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 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Pancreas- 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blockage of the ducts leads to decreased release of digestive enzymes from the pancreas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8117796" y="70346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244698" y="3985367"/>
            <a:ext cx="8666377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 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Urogenital 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system- absence of the vas deferens in men leads to infertility  and female has thick cervix mucus lead in infertility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44698" y="5217971"/>
            <a:ext cx="8666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</a:t>
            </a:r>
            <a:r>
              <a:rPr lang="en-US" sz="2400" b="1" dirty="0" smtClean="0"/>
              <a:t>GI </a:t>
            </a:r>
            <a:r>
              <a:rPr lang="en-US" sz="2400" b="1" dirty="0"/>
              <a:t>tract- rectal </a:t>
            </a:r>
            <a:r>
              <a:rPr lang="en-US" sz="2400" b="1" dirty="0" err="1"/>
              <a:t>prolaps</a:t>
            </a:r>
            <a:r>
              <a:rPr lang="en-US" sz="2400" b="1" dirty="0"/>
              <a:t>, constipation and </a:t>
            </a:r>
            <a:r>
              <a:rPr lang="en-US" sz="2400" b="1" dirty="0" err="1"/>
              <a:t>malabsorption</a:t>
            </a:r>
            <a:endParaRPr lang="en-US" sz="2400" b="1" dirty="0"/>
          </a:p>
        </p:txBody>
      </p:sp>
      <p:sp>
        <p:nvSpPr>
          <p:cNvPr id="16" name="مستطيل 15"/>
          <p:cNvSpPr/>
          <p:nvPr/>
        </p:nvSpPr>
        <p:spPr>
          <a:xfrm>
            <a:off x="244698" y="637803"/>
            <a:ext cx="4982396" cy="583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buClr>
                <a:srgbClr val="FF0000"/>
              </a:buClr>
            </a:pPr>
            <a:r>
              <a:rPr lang="en-US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Cystic fibrosis</a:t>
            </a:r>
            <a:endParaRPr lang="en-US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423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3" grpId="0"/>
      <p:bldP spid="19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682488"/>
            <a:ext cx="906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Cystic fibrosis and infection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323526"/>
            <a:ext cx="9144000" cy="555947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323526"/>
            <a:ext cx="990600" cy="555947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-2148" y="1331816"/>
            <a:ext cx="5223505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GB" sz="2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Pathogenesis of </a:t>
            </a:r>
            <a:r>
              <a:rPr lang="en-GB" sz="2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Cystic Fibrosis</a:t>
            </a:r>
            <a:endParaRPr lang="en-GB" sz="24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68485" y="2891555"/>
            <a:ext cx="4852872" cy="1752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4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Defect in cystic 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fibrosis </a:t>
            </a:r>
            <a:r>
              <a:rPr lang="en-GB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transmembrane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conductance regulator (CFTR) gene 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exocrine glands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8117796" y="70346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68485" y="4475076"/>
            <a:ext cx="4852872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4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Range of 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different mutations</a:t>
            </a:r>
            <a:endParaRPr lang="en-GB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368484" y="5337268"/>
            <a:ext cx="8542591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4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Most frequent is 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DF508 (</a:t>
            </a:r>
            <a:r>
              <a:rPr lang="en-GB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Deletion of phenylalanine </a:t>
            </a:r>
            <a:r>
              <a:rPr lang="en-GB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</a:t>
            </a:r>
            <a:r>
              <a:rPr lang="en-GB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position 508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GB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 bwMode="auto">
          <a:xfrm>
            <a:off x="5267325" y="1285860"/>
            <a:ext cx="38766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ستطيل 1"/>
          <p:cNvSpPr/>
          <p:nvPr/>
        </p:nvSpPr>
        <p:spPr>
          <a:xfrm>
            <a:off x="368485" y="2117146"/>
            <a:ext cx="4512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b="1" dirty="0"/>
              <a:t>Autosomal recessive</a:t>
            </a:r>
          </a:p>
        </p:txBody>
      </p:sp>
    </p:spTree>
    <p:extLst>
      <p:ext uri="{BB962C8B-B14F-4D97-AF65-F5344CB8AC3E}">
        <p14:creationId xmlns:p14="http://schemas.microsoft.com/office/powerpoint/2010/main" val="369781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3" grpId="0"/>
      <p:bldP spid="19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6603" y="682488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Cystic fibrosis and infection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336405"/>
            <a:ext cx="9144000" cy="530189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336405"/>
            <a:ext cx="990600" cy="530189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286602" y="1356082"/>
            <a:ext cx="5486401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GB" sz="2400" b="1" dirty="0">
                <a:ln w="1905"/>
                <a:solidFill>
                  <a:srgbClr val="A80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Clinical consequences of CFH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86602" y="2148362"/>
            <a:ext cx="8624473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4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Defect in </a:t>
            </a:r>
            <a:r>
              <a:rPr lang="en-GB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CFTR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leads to defects in </a:t>
            </a:r>
            <a:r>
              <a:rPr lang="en-GB" sz="24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</a:t>
            </a:r>
            <a:r>
              <a:rPr lang="en-GB" sz="2400" b="1" baseline="30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en-GB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24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transmembrane</a:t>
            </a:r>
            <a:r>
              <a:rPr lang="en-GB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transport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8117796" y="70346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86602" y="3097366"/>
            <a:ext cx="8624473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4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Mucus becomes </a:t>
            </a:r>
            <a:r>
              <a:rPr lang="en-GB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dehydrated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</a:t>
            </a:r>
            <a:r>
              <a:rPr lang="en-GB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thick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causing </a:t>
            </a:r>
            <a:r>
              <a:rPr lang="en-GB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blockage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small 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ducts (bronchioles and pancreas)</a:t>
            </a:r>
            <a:endParaRPr lang="en-GB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86602" y="4230418"/>
            <a:ext cx="8624473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4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Lung colonization and infection with a procession of different organisms</a:t>
            </a:r>
          </a:p>
        </p:txBody>
      </p:sp>
    </p:spTree>
    <p:extLst>
      <p:ext uri="{BB962C8B-B14F-4D97-AF65-F5344CB8AC3E}">
        <p14:creationId xmlns:p14="http://schemas.microsoft.com/office/powerpoint/2010/main" val="270016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3" grpId="0"/>
      <p:bldP spid="19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413679"/>
            <a:ext cx="9144000" cy="452916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13679"/>
            <a:ext cx="990600" cy="452915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8268237" y="454968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9898" y="1417315"/>
            <a:ext cx="9137358" cy="2688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</a:pPr>
            <a:r>
              <a:rPr lang="en-US" sz="2800" b="1" dirty="0" smtClean="0">
                <a:ln w="1905"/>
                <a:solidFill>
                  <a:srgbClr val="A80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1-Encourage </a:t>
            </a:r>
            <a:r>
              <a:rPr lang="en-US" sz="2800" b="1" dirty="0">
                <a:ln w="1905"/>
                <a:solidFill>
                  <a:srgbClr val="A80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mucus clearance </a:t>
            </a:r>
            <a:r>
              <a:rPr lang="en-US" sz="2800" b="1" dirty="0" smtClean="0">
                <a:ln w="1905"/>
                <a:solidFill>
                  <a:srgbClr val="A808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through</a:t>
            </a:r>
            <a:endParaRPr lang="en-US" sz="2800" b="1" dirty="0">
              <a:ln w="1905"/>
              <a:solidFill>
                <a:srgbClr val="A808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lvl="0" indent="-45720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Chest physiotherapy </a:t>
            </a:r>
          </a:p>
          <a:p>
            <a:pPr marL="457200" lvl="0" indent="-45720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Hypertonic saline nebulizers </a:t>
            </a:r>
          </a:p>
          <a:p>
            <a:pPr marL="457200" lvl="0" indent="-45720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Mucolytics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457200" lvl="0" indent="-45720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Bronchodilators </a:t>
            </a:r>
          </a:p>
          <a:p>
            <a:pPr marL="457200" lvl="0" indent="-45720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Sometimes steroids are used to reduce inflammation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9898" y="657862"/>
            <a:ext cx="9087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Prevention of respiratory </a:t>
            </a:r>
            <a:r>
              <a:rPr lang="en-US" sz="2800" b="1" dirty="0">
                <a:solidFill>
                  <a:srgbClr val="FF0000"/>
                </a:solidFill>
              </a:rPr>
              <a:t>infections developing in cystic fibrosis patients </a:t>
            </a:r>
            <a:r>
              <a:rPr lang="en-US" sz="2800" b="1" dirty="0" smtClean="0">
                <a:solidFill>
                  <a:srgbClr val="FF0000"/>
                </a:solidFill>
              </a:rPr>
              <a:t>can be done by: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5910" y="4105936"/>
            <a:ext cx="87951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A8087E"/>
                </a:solidFill>
              </a:rPr>
              <a:t>   2-Prevent </a:t>
            </a:r>
            <a:r>
              <a:rPr lang="en-US" sz="2800" b="1" dirty="0">
                <a:solidFill>
                  <a:srgbClr val="A8087E"/>
                </a:solidFill>
              </a:rPr>
              <a:t>colonization  </a:t>
            </a:r>
            <a:r>
              <a:rPr lang="en-US" sz="2800" b="1" dirty="0" smtClean="0">
                <a:solidFill>
                  <a:srgbClr val="A8087E"/>
                </a:solidFill>
              </a:rPr>
              <a:t>through</a:t>
            </a:r>
            <a:endParaRPr lang="en-US" sz="2800" b="1" dirty="0">
              <a:solidFill>
                <a:srgbClr val="A8087E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 smtClean="0"/>
              <a:t>Prophylactic </a:t>
            </a:r>
            <a:r>
              <a:rPr lang="en-US" sz="2400" b="1" dirty="0"/>
              <a:t>antibiotics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/>
              <a:t>Avoid mixing with other cystic fibrosis patients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/>
              <a:t>Good hand hygiene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/>
              <a:t>Maintain good nutrition</a:t>
            </a:r>
          </a:p>
        </p:txBody>
      </p:sp>
    </p:spTree>
    <p:extLst>
      <p:ext uri="{BB962C8B-B14F-4D97-AF65-F5344CB8AC3E}">
        <p14:creationId xmlns:p14="http://schemas.microsoft.com/office/powerpoint/2010/main" val="273754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63367"/>
            <a:ext cx="9144000" cy="505536"/>
          </a:xfrm>
          <a:prstGeom prst="rect">
            <a:avLst/>
          </a:prstGeom>
          <a:gradFill>
            <a:gsLst>
              <a:gs pos="50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27</a:t>
            </a:r>
            <a:endParaRPr lang="en-US" sz="2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0" y="6353957"/>
            <a:ext cx="740229" cy="49258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1"/>
            <a:ext cx="9144000" cy="685800"/>
            <a:chOff x="0" y="1"/>
            <a:chExt cx="9144000" cy="685800"/>
          </a:xfrm>
        </p:grpSpPr>
        <p:sp>
          <p:nvSpPr>
            <p:cNvPr id="19" name="Rectangle 2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21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22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3" name="مستطيل 12"/>
          <p:cNvSpPr/>
          <p:nvPr/>
        </p:nvSpPr>
        <p:spPr>
          <a:xfrm>
            <a:off x="8117796" y="70346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313899" y="682488"/>
            <a:ext cx="5622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</a:rPr>
              <a:t>Hydatid</a:t>
            </a:r>
            <a:r>
              <a:rPr lang="en-GB" sz="2800" b="1" dirty="0" smtClean="0">
                <a:solidFill>
                  <a:srgbClr val="FF0000"/>
                </a:solidFill>
              </a:rPr>
              <a:t> cyst and infections 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69753" y="1415534"/>
            <a:ext cx="60743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b="1" dirty="0" smtClean="0"/>
              <a:t>The causative agents is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Echinococcus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granulosus</a:t>
            </a:r>
            <a:endParaRPr lang="en-US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b="1" dirty="0" smtClean="0"/>
              <a:t>It is an important pathogenic, zoonotic, and parasitic infection (acquired from animals).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b="1" dirty="0" smtClean="0"/>
              <a:t>Symptoms developed depend on location of the cyst, but most occur in liver, lung or both.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b="1" dirty="0" err="1" smtClean="0"/>
              <a:t>Scolexes</a:t>
            </a:r>
            <a:r>
              <a:rPr lang="en-US" sz="2400" b="1" dirty="0" smtClean="0"/>
              <a:t> of the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Echinococcus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smtClean="0"/>
              <a:t>contain four suckers 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b="1" dirty="0" smtClean="0"/>
              <a:t>The </a:t>
            </a:r>
            <a:r>
              <a:rPr lang="en-US" sz="2400" b="1" dirty="0" err="1" smtClean="0"/>
              <a:t>scolexes</a:t>
            </a:r>
            <a:r>
              <a:rPr lang="en-US" sz="2400" b="1" dirty="0" smtClean="0"/>
              <a:t> of the organism attach to the intestine of the definite host and developed into adult in 32-80 days.</a:t>
            </a:r>
          </a:p>
        </p:txBody>
      </p:sp>
      <p:pic>
        <p:nvPicPr>
          <p:cNvPr id="23" name="Picture 2" descr="C:\Users\hp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00" y="1415534"/>
            <a:ext cx="2663644" cy="465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86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63367"/>
            <a:ext cx="9144000" cy="505536"/>
          </a:xfrm>
          <a:prstGeom prst="rect">
            <a:avLst/>
          </a:prstGeom>
          <a:gradFill>
            <a:gsLst>
              <a:gs pos="50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28</a:t>
            </a:r>
            <a:endParaRPr lang="en-US" sz="2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0" y="6353957"/>
            <a:ext cx="740229" cy="49258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1"/>
            <a:ext cx="9144000" cy="685800"/>
            <a:chOff x="0" y="1"/>
            <a:chExt cx="9144000" cy="685800"/>
          </a:xfrm>
        </p:grpSpPr>
        <p:sp>
          <p:nvSpPr>
            <p:cNvPr id="19" name="Rectangle 2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21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22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3" name="مستطيل 12"/>
          <p:cNvSpPr/>
          <p:nvPr/>
        </p:nvSpPr>
        <p:spPr>
          <a:xfrm>
            <a:off x="8117796" y="70346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518615" y="922194"/>
            <a:ext cx="79702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Common bacteria associated with </a:t>
            </a:r>
            <a:r>
              <a:rPr lang="en-GB" sz="2800" b="1" dirty="0" err="1" smtClean="0">
                <a:solidFill>
                  <a:srgbClr val="FF0000"/>
                </a:solidFill>
              </a:rPr>
              <a:t>hydatid</a:t>
            </a:r>
            <a:r>
              <a:rPr lang="en-GB" sz="2800" b="1" dirty="0" smtClean="0">
                <a:solidFill>
                  <a:srgbClr val="FF0000"/>
                </a:solidFill>
              </a:rPr>
              <a:t> cyst</a:t>
            </a: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800" b="1" i="1" dirty="0" smtClean="0"/>
              <a:t>E. coli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800" b="1" i="1" dirty="0" smtClean="0"/>
              <a:t>Streptococcus </a:t>
            </a:r>
            <a:r>
              <a:rPr lang="en-GB" sz="2800" b="1" i="1" dirty="0" err="1" smtClean="0"/>
              <a:t>fecalis</a:t>
            </a:r>
            <a:r>
              <a:rPr lang="en-GB" sz="2800" b="1" i="1" dirty="0" smtClean="0"/>
              <a:t> 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800" b="1" i="1" dirty="0" smtClean="0"/>
              <a:t>Pseudomonas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800" b="1" i="1" dirty="0" err="1" smtClean="0"/>
              <a:t>Klebsialla</a:t>
            </a:r>
            <a:r>
              <a:rPr lang="en-GB" sz="2800" b="1" i="1" dirty="0" smtClean="0"/>
              <a:t> pneumonia 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800" b="1" i="1" dirty="0" smtClean="0"/>
              <a:t>Proteus vulgaris 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800" b="1" i="1" dirty="0" err="1" smtClean="0"/>
              <a:t>Bcteroides</a:t>
            </a:r>
            <a:endParaRPr lang="en-GB" sz="2800" b="1" i="1" dirty="0" smtClean="0"/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800" b="1" i="1" dirty="0" smtClean="0"/>
              <a:t>Staphylococcus and Streptococcus </a:t>
            </a:r>
            <a:r>
              <a:rPr lang="en-GB" sz="2800" b="1" dirty="0" smtClean="0">
                <a:solidFill>
                  <a:srgbClr val="FF0000"/>
                </a:solidFill>
              </a:rPr>
              <a:t>(endocarditis)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1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63367"/>
            <a:ext cx="9144000" cy="505536"/>
          </a:xfrm>
          <a:prstGeom prst="rect">
            <a:avLst/>
          </a:prstGeom>
          <a:gradFill>
            <a:gsLst>
              <a:gs pos="50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29</a:t>
            </a:r>
            <a:endParaRPr lang="en-US" sz="2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0" y="6353957"/>
            <a:ext cx="740229" cy="49258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1"/>
            <a:ext cx="9144000" cy="685800"/>
            <a:chOff x="0" y="1"/>
            <a:chExt cx="9144000" cy="685800"/>
          </a:xfrm>
        </p:grpSpPr>
        <p:sp>
          <p:nvSpPr>
            <p:cNvPr id="19" name="Rectangle 2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21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22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3" name="مستطيل 12"/>
          <p:cNvSpPr/>
          <p:nvPr/>
        </p:nvSpPr>
        <p:spPr>
          <a:xfrm>
            <a:off x="8117796" y="70346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122831" y="1181506"/>
            <a:ext cx="88437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Down’s syndrome </a:t>
            </a: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800" b="1" dirty="0"/>
              <a:t>A</a:t>
            </a:r>
            <a:r>
              <a:rPr lang="en-GB" sz="2800" b="1" dirty="0" smtClean="0"/>
              <a:t>utosomal disorder because it affects the chromosome 21, which is an autosome.</a:t>
            </a:r>
          </a:p>
          <a:p>
            <a:endParaRPr lang="en-GB" sz="2800" b="1" dirty="0"/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800" b="1" dirty="0" smtClean="0"/>
              <a:t>Down syndrome is either a dominant nor recessive trait because it is just an error in the “ translation “ process of chromosome 21. 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762000"/>
            <a:ext cx="906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Chronic Infection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37616" y="-40943"/>
            <a:ext cx="9279468" cy="685800"/>
            <a:chOff x="16932" y="-40943"/>
            <a:chExt cx="9279468" cy="68580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</a:t>
              </a:r>
              <a:r>
                <a:rPr lang="en-US" sz="1600" kern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-40943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284891"/>
            <a:ext cx="9144000" cy="581704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284891"/>
            <a:ext cx="990600" cy="581703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>
            <a:off x="-1822" y="1572012"/>
            <a:ext cx="9130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GB" sz="2400" b="1" dirty="0">
                <a:solidFill>
                  <a:srgbClr val="000000"/>
                </a:solidFill>
              </a:rPr>
              <a:t>An infection characterized by delayed onset and </a:t>
            </a:r>
            <a:r>
              <a:rPr lang="en-GB" sz="2400" b="1" dirty="0" smtClean="0">
                <a:solidFill>
                  <a:srgbClr val="000000"/>
                </a:solidFill>
              </a:rPr>
              <a:t>slow </a:t>
            </a:r>
            <a:r>
              <a:rPr lang="en-GB" sz="2400" b="1" dirty="0">
                <a:solidFill>
                  <a:srgbClr val="000000"/>
                </a:solidFill>
              </a:rPr>
              <a:t>progression </a:t>
            </a:r>
            <a:r>
              <a:rPr lang="en-GB" sz="2400" b="1" dirty="0" smtClean="0">
                <a:solidFill>
                  <a:srgbClr val="000000"/>
                </a:solidFill>
              </a:rPr>
              <a:t>.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-5372" y="5540670"/>
            <a:ext cx="9149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GB" sz="2400" b="1" dirty="0" smtClean="0"/>
              <a:t>Immune </a:t>
            </a:r>
            <a:r>
              <a:rPr lang="en-GB" sz="2400" b="1" dirty="0"/>
              <a:t>damage occurs </a:t>
            </a:r>
            <a:r>
              <a:rPr lang="en-GB" sz="2400" b="1" dirty="0" smtClean="0"/>
              <a:t>with infection predominantly  mediated</a:t>
            </a:r>
            <a:r>
              <a:rPr lang="en-GB" sz="2400" b="1" dirty="0"/>
              <a:t>.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-8446" y="3385084"/>
            <a:ext cx="9106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solidFill>
                  <a:srgbClr val="FF0000"/>
                </a:solidFill>
              </a:rPr>
              <a:t>1-Chronic </a:t>
            </a:r>
            <a:r>
              <a:rPr lang="en-GB" sz="2800" b="1" dirty="0">
                <a:solidFill>
                  <a:srgbClr val="FF0000"/>
                </a:solidFill>
              </a:rPr>
              <a:t>granulomatous </a:t>
            </a:r>
            <a:r>
              <a:rPr lang="en-GB" sz="2800" b="1" dirty="0" smtClean="0">
                <a:solidFill>
                  <a:srgbClr val="FF0000"/>
                </a:solidFill>
              </a:rPr>
              <a:t>disease 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-1818" y="4147472"/>
            <a:ext cx="9106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Bacterial growth </a:t>
            </a:r>
            <a:r>
              <a:rPr lang="en-GB" sz="2400" b="1" dirty="0"/>
              <a:t>rate often moderate or slow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4810" y="4789800"/>
            <a:ext cx="9106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GB" sz="2400" b="1" dirty="0">
                <a:solidFill>
                  <a:srgbClr val="000000"/>
                </a:solidFill>
              </a:rPr>
              <a:t>Organisms often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survive</a:t>
            </a:r>
            <a:r>
              <a:rPr lang="en-GB" sz="2400" b="1" dirty="0">
                <a:solidFill>
                  <a:srgbClr val="000000"/>
                </a:solidFill>
              </a:rPr>
              <a:t> and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grow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400" b="1" dirty="0" err="1"/>
              <a:t>intracellularly</a:t>
            </a:r>
            <a:endParaRPr lang="en-GB" sz="2400" b="1" dirty="0"/>
          </a:p>
        </p:txBody>
      </p:sp>
      <p:sp>
        <p:nvSpPr>
          <p:cNvPr id="17" name="مستطيل 16"/>
          <p:cNvSpPr/>
          <p:nvPr/>
        </p:nvSpPr>
        <p:spPr>
          <a:xfrm>
            <a:off x="-13198" y="2461404"/>
            <a:ext cx="9130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>
                <a:solidFill>
                  <a:srgbClr val="000000"/>
                </a:solidFill>
              </a:rPr>
              <a:t>     </a:t>
            </a:r>
            <a:r>
              <a:rPr lang="en-GB" sz="2800" b="1" dirty="0" smtClean="0">
                <a:solidFill>
                  <a:srgbClr val="00B0F0"/>
                </a:solidFill>
              </a:rPr>
              <a:t>Some of the examples that lead to chronic infection</a:t>
            </a:r>
            <a:endParaRPr lang="en-GB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0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  <p:bldP spid="15" grpId="0"/>
      <p:bldP spid="18" grpId="0"/>
      <p:bldP spid="19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63367"/>
            <a:ext cx="9144000" cy="505536"/>
          </a:xfrm>
          <a:prstGeom prst="rect">
            <a:avLst/>
          </a:prstGeom>
          <a:gradFill>
            <a:gsLst>
              <a:gs pos="50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30</a:t>
            </a:r>
            <a:endParaRPr lang="en-US" sz="2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0" y="6353957"/>
            <a:ext cx="740229" cy="49258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1"/>
            <a:ext cx="9144000" cy="685800"/>
            <a:chOff x="0" y="1"/>
            <a:chExt cx="9144000" cy="685800"/>
          </a:xfrm>
        </p:grpSpPr>
        <p:sp>
          <p:nvSpPr>
            <p:cNvPr id="19" name="Rectangle 2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21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22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3" name="مستطيل 12"/>
          <p:cNvSpPr/>
          <p:nvPr/>
        </p:nvSpPr>
        <p:spPr>
          <a:xfrm>
            <a:off x="8117796" y="70346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122831" y="1181506"/>
            <a:ext cx="88437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Risk factors </a:t>
            </a: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800" b="1" dirty="0" smtClean="0"/>
              <a:t>Advancing maternal age- usually women of age 35 and above.</a:t>
            </a:r>
          </a:p>
          <a:p>
            <a:endParaRPr lang="en-GB" sz="2800" b="1" dirty="0"/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800" b="1" dirty="0" smtClean="0"/>
              <a:t>Mothers who already have one child with down syndrome- increase risk for subsequent pregnancies.</a:t>
            </a:r>
          </a:p>
          <a:p>
            <a:pPr>
              <a:buClr>
                <a:srgbClr val="FF0000"/>
              </a:buClr>
            </a:pPr>
            <a:endParaRPr lang="en-GB" sz="2800" b="1" dirty="0" smtClean="0"/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800" b="1" dirty="0" smtClean="0"/>
              <a:t>Parents who are carries of the genetics translocation for down syndrome.  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7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284891"/>
            <a:ext cx="9144000" cy="581704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alibri" panose="020F0502020204030204"/>
              </a:rPr>
              <a:t>31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284891"/>
            <a:ext cx="990600" cy="581703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8117796" y="70346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92467" y="1417230"/>
            <a:ext cx="85562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b="1" dirty="0"/>
              <a:t>Respiratory </a:t>
            </a:r>
            <a:r>
              <a:rPr lang="en-US" sz="2400" b="1" dirty="0" smtClean="0"/>
              <a:t>tract infections </a:t>
            </a:r>
            <a:r>
              <a:rPr lang="en-US" sz="2400" b="1" dirty="0"/>
              <a:t>(viral </a:t>
            </a:r>
            <a:r>
              <a:rPr lang="en-US" sz="2400" b="1" dirty="0" smtClean="0"/>
              <a:t>and bacterial</a:t>
            </a:r>
            <a:r>
              <a:rPr lang="en-US" sz="2400" b="1" dirty="0"/>
              <a:t>) more common</a:t>
            </a:r>
          </a:p>
          <a:p>
            <a:r>
              <a:rPr lang="en-US" sz="2400" b="1" dirty="0" smtClean="0"/>
              <a:t>     in </a:t>
            </a:r>
            <a:r>
              <a:rPr lang="en-US" sz="2400" b="1" dirty="0"/>
              <a:t>young people </a:t>
            </a:r>
            <a:r>
              <a:rPr lang="en-US" sz="2400" b="1" dirty="0" smtClean="0"/>
              <a:t>with Down's Syndrome.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smtClean="0"/>
              <a:t>Due </a:t>
            </a:r>
            <a:r>
              <a:rPr lang="en-US" sz="2400" b="1" dirty="0"/>
              <a:t>to </a:t>
            </a:r>
            <a:r>
              <a:rPr lang="en-US" sz="2400" b="1" dirty="0" smtClean="0"/>
              <a:t>true immunodeficiency </a:t>
            </a:r>
            <a:r>
              <a:rPr lang="en-US" sz="2400" b="1" dirty="0"/>
              <a:t>or </a:t>
            </a:r>
            <a:r>
              <a:rPr lang="en-US" sz="2400" b="1" dirty="0" smtClean="0"/>
              <a:t>to other </a:t>
            </a:r>
            <a:r>
              <a:rPr lang="en-US" sz="2400" b="1" dirty="0"/>
              <a:t>factors, e.g. altered</a:t>
            </a:r>
          </a:p>
          <a:p>
            <a:r>
              <a:rPr lang="en-US" sz="2400" b="1" dirty="0" smtClean="0"/>
              <a:t>      mucus </a:t>
            </a:r>
            <a:r>
              <a:rPr lang="en-US" sz="2400" b="1" dirty="0"/>
              <a:t>secretion or </a:t>
            </a:r>
            <a:r>
              <a:rPr lang="en-US" sz="2400" b="1" dirty="0" smtClean="0"/>
              <a:t>the structure </a:t>
            </a:r>
            <a:r>
              <a:rPr lang="en-US" sz="2400" b="1" dirty="0"/>
              <a:t>of the </a:t>
            </a:r>
            <a:r>
              <a:rPr lang="en-US" sz="2400" b="1" dirty="0" smtClean="0"/>
              <a:t>mouth and airways.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 smtClean="0"/>
              <a:t> </a:t>
            </a:r>
            <a:r>
              <a:rPr lang="en-US" sz="2400" b="1" dirty="0"/>
              <a:t>An otherwise </a:t>
            </a:r>
            <a:r>
              <a:rPr lang="en-US" sz="2400" b="1" dirty="0" smtClean="0"/>
              <a:t>healthy person </a:t>
            </a:r>
            <a:r>
              <a:rPr lang="en-US" sz="2400" b="1" dirty="0"/>
              <a:t>with </a:t>
            </a:r>
            <a:r>
              <a:rPr lang="en-US" sz="2400" b="1" dirty="0" smtClean="0"/>
              <a:t>Down's Syndrome </a:t>
            </a:r>
            <a:r>
              <a:rPr lang="en-US" sz="2400" b="1" dirty="0"/>
              <a:t>will </a:t>
            </a:r>
            <a:r>
              <a:rPr lang="en-US" sz="2400" b="1" dirty="0" smtClean="0"/>
              <a:t>probably not </a:t>
            </a:r>
            <a:r>
              <a:rPr lang="en-US" sz="2400" b="1" dirty="0"/>
              <a:t>suffer many </a:t>
            </a:r>
            <a:r>
              <a:rPr lang="en-US" sz="2400" b="1" dirty="0" smtClean="0"/>
              <a:t>more serious </a:t>
            </a:r>
            <a:r>
              <a:rPr lang="en-US" sz="2400" b="1" dirty="0"/>
              <a:t>infections than his or her siblings and will respond to vaccination.</a:t>
            </a:r>
          </a:p>
          <a:p>
            <a:endParaRPr lang="en-GB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0938" y="622682"/>
            <a:ext cx="8556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Down’s syndrome and infection</a:t>
            </a:r>
          </a:p>
        </p:txBody>
      </p:sp>
    </p:spTree>
    <p:extLst>
      <p:ext uri="{BB962C8B-B14F-4D97-AF65-F5344CB8AC3E}">
        <p14:creationId xmlns:p14="http://schemas.microsoft.com/office/powerpoint/2010/main" val="345627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703826"/>
            <a:ext cx="906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Pseudomonas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</a:rPr>
              <a:t>aeruginosa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in CF</a:t>
            </a:r>
            <a:endParaRPr lang="en-GB" sz="2800" b="1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323527"/>
            <a:ext cx="9144000" cy="543068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alibri" panose="020F0502020204030204"/>
              </a:rPr>
              <a:t>32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323527"/>
            <a:ext cx="990600" cy="543067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-2148" y="1343203"/>
            <a:ext cx="9146148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GB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pathogenesis </a:t>
            </a: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</a:t>
            </a:r>
            <a:r>
              <a:rPr lang="en-GB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Pseudomonas</a:t>
            </a: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aeruginosa</a:t>
            </a: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infection is complex and includes: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81750" y="2422055"/>
            <a:ext cx="9130746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114000"/>
              </a:lnSpc>
              <a:buFont typeface="+mj-lt"/>
              <a:buAutoNum type="arabicPeriod"/>
            </a:pP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Defective 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ingestion of bacteria by epithelial cells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8117796" y="70346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27562" y="3343911"/>
            <a:ext cx="8583513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114000"/>
              </a:lnSpc>
              <a:buFont typeface="+mj-lt"/>
              <a:buAutoNum type="arabicPeriod" startAt="2"/>
            </a:pP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Abnormal </a:t>
            </a:r>
            <a:r>
              <a:rPr lang="en-GB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composition of airway surface liquid leading to impaired function of anti-microbial peptides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-177428" y="4729814"/>
            <a:ext cx="89256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 smtClean="0"/>
              <a:t> 3. </a:t>
            </a:r>
            <a:r>
              <a:rPr lang="en-US" sz="2400" b="1" dirty="0" smtClean="0"/>
              <a:t>Abnormal </a:t>
            </a:r>
            <a:r>
              <a:rPr lang="en-US" sz="2400" b="1" dirty="0"/>
              <a:t>function of the cells of the innate </a:t>
            </a:r>
            <a:r>
              <a:rPr lang="en-US" sz="2400" b="1" dirty="0" smtClean="0"/>
              <a:t>immune    system</a:t>
            </a:r>
            <a:r>
              <a:rPr lang="en-US" sz="2400" b="1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9851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3" grpId="0"/>
      <p:bldP spid="19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284891"/>
            <a:ext cx="9144000" cy="581704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Calibri" panose="020F0502020204030204"/>
              </a:rPr>
              <a:t>33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284891"/>
            <a:ext cx="990600" cy="581703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8117796" y="70346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54842" y="3082257"/>
            <a:ext cx="8556233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 </a:t>
            </a:r>
            <a:r>
              <a:rPr lang="en-GB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immunocompromised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2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Pseudomonas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can spread to cause severe systemic infections.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54842" y="4614730"/>
            <a:ext cx="8556233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4000"/>
              </a:lnSpc>
              <a:buFont typeface="Wingdings" pitchFamily="2" charset="2"/>
              <a:buChar char="ü"/>
            </a:pP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Additionally it has a high level of antibiotic resistance and finding effective therapy can be </a:t>
            </a:r>
            <a:r>
              <a:rPr lang="en-GB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challenging</a:t>
            </a:r>
            <a:r>
              <a:rPr lang="en-GB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GB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54842" y="1018474"/>
            <a:ext cx="85562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For example respiratory macrophages do not function normally in patients with cystic fibrosis (with a complex interaction of the CFTR gene abnormality and macrophages affecting signaling and phagocytosis) </a:t>
            </a:r>
          </a:p>
        </p:txBody>
      </p:sp>
    </p:spTree>
    <p:extLst>
      <p:ext uri="{BB962C8B-B14F-4D97-AF65-F5344CB8AC3E}">
        <p14:creationId xmlns:p14="http://schemas.microsoft.com/office/powerpoint/2010/main" val="339391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63367"/>
            <a:ext cx="9144000" cy="505536"/>
          </a:xfrm>
          <a:prstGeom prst="rect">
            <a:avLst/>
          </a:prstGeom>
          <a:gradFill>
            <a:gsLst>
              <a:gs pos="50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34</a:t>
            </a:r>
            <a:endParaRPr lang="en-US" sz="2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0" y="6353957"/>
            <a:ext cx="740229" cy="49258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1"/>
            <a:ext cx="9144000" cy="685800"/>
            <a:chOff x="0" y="1"/>
            <a:chExt cx="9144000" cy="685800"/>
          </a:xfrm>
        </p:grpSpPr>
        <p:sp>
          <p:nvSpPr>
            <p:cNvPr id="19" name="Rectangle 2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21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22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TextBox 5"/>
          <p:cNvSpPr txBox="1"/>
          <p:nvPr/>
        </p:nvSpPr>
        <p:spPr>
          <a:xfrm>
            <a:off x="368489" y="762000"/>
            <a:ext cx="7749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</a:rPr>
              <a:t>Mucoid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i="1" dirty="0">
                <a:solidFill>
                  <a:srgbClr val="FF0000"/>
                </a:solidFill>
              </a:rPr>
              <a:t>Pseudomonas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</a:rPr>
              <a:t>aeruginosa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in CF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8117796" y="70346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571612"/>
            <a:ext cx="621510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24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2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56"/>
    </mc:Choice>
    <mc:Fallback xmlns="">
      <p:transition spd="slow" advTm="2095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682488"/>
            <a:ext cx="9065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>
                <a:solidFill>
                  <a:srgbClr val="FF0000"/>
                </a:solidFill>
              </a:rPr>
              <a:t>Chronic granulomatous </a:t>
            </a:r>
            <a:r>
              <a:rPr lang="en-GB" sz="3200" b="1" dirty="0" smtClean="0">
                <a:solidFill>
                  <a:srgbClr val="FF0000"/>
                </a:solidFill>
              </a:rPr>
              <a:t>infection</a:t>
            </a:r>
          </a:p>
          <a:p>
            <a:pPr algn="just"/>
            <a:endParaRPr lang="en-GB" sz="3200" b="1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304629"/>
            <a:ext cx="9144000" cy="561966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317508"/>
            <a:ext cx="990600" cy="561965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>
            <a:off x="-2148" y="1147995"/>
            <a:ext cx="2930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GB" sz="3200" b="1" dirty="0" smtClean="0">
                <a:solidFill>
                  <a:srgbClr val="000000"/>
                </a:solidFill>
              </a:rPr>
              <a:t>Tuberculosis</a:t>
            </a: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214815" y="1187751"/>
            <a:ext cx="2142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GB" sz="3200" b="1" dirty="0" smtClean="0"/>
              <a:t>Leprosy</a:t>
            </a:r>
            <a:endParaRPr lang="en-GB" sz="3200" b="1" dirty="0"/>
          </a:p>
        </p:txBody>
      </p:sp>
      <p:sp>
        <p:nvSpPr>
          <p:cNvPr id="18" name="مستطيل 17"/>
          <p:cNvSpPr/>
          <p:nvPr/>
        </p:nvSpPr>
        <p:spPr>
          <a:xfrm>
            <a:off x="-1818" y="3665832"/>
            <a:ext cx="6082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GB" sz="3200" b="1" dirty="0" smtClean="0">
                <a:solidFill>
                  <a:srgbClr val="000000"/>
                </a:solidFill>
              </a:rPr>
              <a:t>Non-tuberculosis Mycobacteria</a:t>
            </a: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192905" y="1255173"/>
            <a:ext cx="2248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GB" sz="3200" b="1" i="1" dirty="0" smtClean="0">
                <a:solidFill>
                  <a:srgbClr val="000000"/>
                </a:solidFill>
              </a:rPr>
              <a:t>Listeria</a:t>
            </a:r>
            <a:endParaRPr lang="en-GB" sz="3200" b="1" i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Intel\Desktop\T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9" y="173277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67473" y="3399364"/>
            <a:ext cx="2606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https://www.hsph.harvard.edu/</a:t>
            </a:r>
          </a:p>
        </p:txBody>
      </p:sp>
      <p:pic>
        <p:nvPicPr>
          <p:cNvPr id="2050" name="Picture 2" descr="C:\Users\Intel\Desktop\lepros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607" y="173276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20"/>
          <p:cNvSpPr/>
          <p:nvPr/>
        </p:nvSpPr>
        <p:spPr>
          <a:xfrm>
            <a:off x="3056607" y="3451060"/>
            <a:ext cx="2783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https://emedicine.medscape.com/</a:t>
            </a:r>
          </a:p>
        </p:txBody>
      </p:sp>
      <p:pic>
        <p:nvPicPr>
          <p:cNvPr id="2051" name="Picture 3" descr="C:\Users\Intel\Desktop\Non-tuberculosis Mycobacter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36" y="4187072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 23"/>
          <p:cNvSpPr/>
          <p:nvPr/>
        </p:nvSpPr>
        <p:spPr>
          <a:xfrm>
            <a:off x="1895898" y="5945336"/>
            <a:ext cx="3084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hlinkClick r:id="rId8"/>
              </a:rPr>
              <a:t>https://www.sciencedirect.com/science</a:t>
            </a:r>
            <a:endParaRPr lang="en-GB" sz="1400" b="1" dirty="0"/>
          </a:p>
        </p:txBody>
      </p:sp>
      <p:pic>
        <p:nvPicPr>
          <p:cNvPr id="2052" name="Picture 4" descr="C:\Users\Intel\Desktop\listeri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932" y="1813445"/>
            <a:ext cx="2665869" cy="399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مستطيل 27"/>
          <p:cNvSpPr/>
          <p:nvPr/>
        </p:nvSpPr>
        <p:spPr>
          <a:xfrm>
            <a:off x="5495841" y="5689045"/>
            <a:ext cx="3682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https://medium.com/@healthybabyinfo/listeria</a:t>
            </a:r>
          </a:p>
        </p:txBody>
      </p:sp>
    </p:spTree>
    <p:extLst>
      <p:ext uri="{BB962C8B-B14F-4D97-AF65-F5344CB8AC3E}">
        <p14:creationId xmlns:p14="http://schemas.microsoft.com/office/powerpoint/2010/main" val="302136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8" grpId="0"/>
      <p:bldP spid="19" grpId="0"/>
      <p:bldP spid="2" grpId="0"/>
      <p:bldP spid="21" grpId="0"/>
      <p:bldP spid="24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762000"/>
            <a:ext cx="906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>
                <a:solidFill>
                  <a:srgbClr val="FF0000"/>
                </a:solidFill>
              </a:rPr>
              <a:t>Chronic granulomatous infections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323527"/>
            <a:ext cx="9144000" cy="543068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336406"/>
            <a:ext cx="990600" cy="543067"/>
          </a:xfrm>
          <a:prstGeom prst="rect">
            <a:avLst/>
          </a:prstGeom>
        </p:spPr>
      </p:pic>
      <p:sp>
        <p:nvSpPr>
          <p:cNvPr id="16" name="مستطيل 15"/>
          <p:cNvSpPr/>
          <p:nvPr/>
        </p:nvSpPr>
        <p:spPr>
          <a:xfrm>
            <a:off x="-5372" y="1507494"/>
            <a:ext cx="5889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0000"/>
                </a:solidFill>
              </a:rPr>
              <a:t>Some Chlamydial infections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Intel\Desktop\93529688-stock-vector-medical-illustration-of-symptoms-and-complications-of-chlamydia-infec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2" y="2092269"/>
            <a:ext cx="4973967" cy="290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>
            <a:off x="5049079" y="1335218"/>
            <a:ext cx="4092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0000"/>
                </a:solidFill>
              </a:rPr>
              <a:t>Some Fungi</a:t>
            </a:r>
          </a:p>
          <a:p>
            <a:pPr algn="just"/>
            <a:r>
              <a:rPr lang="en-GB" sz="2400" b="1" dirty="0" smtClean="0">
                <a:solidFill>
                  <a:srgbClr val="000000"/>
                </a:solidFill>
              </a:rPr>
              <a:t> (</a:t>
            </a:r>
            <a:r>
              <a:rPr lang="en-GB" sz="2400" b="1" i="1" dirty="0" err="1" smtClean="0">
                <a:solidFill>
                  <a:srgbClr val="000000"/>
                </a:solidFill>
              </a:rPr>
              <a:t>Coccidioides</a:t>
            </a:r>
            <a:r>
              <a:rPr lang="en-GB" sz="2400" b="1" dirty="0" smtClean="0">
                <a:solidFill>
                  <a:srgbClr val="000000"/>
                </a:solidFill>
              </a:rPr>
              <a:t> &amp;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Histoplasma</a:t>
            </a:r>
            <a:r>
              <a:rPr lang="en-GB" sz="2400" b="1" dirty="0" smtClean="0">
                <a:solidFill>
                  <a:srgbClr val="000000"/>
                </a:solidFill>
              </a:rPr>
              <a:t>)</a:t>
            </a:r>
            <a:endParaRPr lang="en-GB" sz="2400" b="1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Intel\Downloads\serkUwdtUoUM1AxXGBoBfjx5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274" y="2130606"/>
            <a:ext cx="2602426" cy="389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ستطيل 18"/>
          <p:cNvSpPr/>
          <p:nvPr/>
        </p:nvSpPr>
        <p:spPr>
          <a:xfrm>
            <a:off x="60893" y="5138546"/>
            <a:ext cx="5823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0000"/>
                </a:solidFill>
              </a:rPr>
              <a:t>Some Parasites (</a:t>
            </a:r>
            <a:r>
              <a:rPr lang="en-GB" sz="2400" b="1" i="1" dirty="0" err="1" smtClean="0">
                <a:solidFill>
                  <a:srgbClr val="000000"/>
                </a:solidFill>
              </a:rPr>
              <a:t>Schstosoma</a:t>
            </a:r>
            <a:r>
              <a:rPr lang="en-GB" sz="2400" b="1" dirty="0" smtClean="0">
                <a:solidFill>
                  <a:srgbClr val="000000"/>
                </a:solidFill>
              </a:rPr>
              <a:t> and </a:t>
            </a:r>
            <a:r>
              <a:rPr lang="en-GB" sz="2400" b="1" i="1" dirty="0" err="1" smtClean="0">
                <a:solidFill>
                  <a:srgbClr val="000000"/>
                </a:solidFill>
              </a:rPr>
              <a:t>Lieshmania</a:t>
            </a:r>
            <a:r>
              <a:rPr lang="en-GB" sz="2400" b="1" dirty="0" smtClean="0">
                <a:solidFill>
                  <a:srgbClr val="000000"/>
                </a:solidFill>
              </a:rPr>
              <a:t>)</a:t>
            </a:r>
            <a:endParaRPr lang="en-GB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0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762000"/>
            <a:ext cx="782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2- </a:t>
            </a:r>
            <a:r>
              <a:rPr lang="en-US" sz="2800" b="1" dirty="0" smtClean="0">
                <a:solidFill>
                  <a:srgbClr val="FF0000"/>
                </a:solidFill>
              </a:rPr>
              <a:t>Chronic </a:t>
            </a:r>
            <a:r>
              <a:rPr lang="en-US" sz="2800" b="1" dirty="0">
                <a:solidFill>
                  <a:srgbClr val="FF0000"/>
                </a:solidFill>
              </a:rPr>
              <a:t>obstructive pulmonary </a:t>
            </a:r>
            <a:r>
              <a:rPr lang="en-US" sz="2800" b="1" dirty="0" smtClean="0">
                <a:solidFill>
                  <a:srgbClr val="FF0000"/>
                </a:solidFill>
              </a:rPr>
              <a:t>disease (COPD) 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37616" y="-27295"/>
            <a:ext cx="9279468" cy="685800"/>
            <a:chOff x="16932" y="-27295"/>
            <a:chExt cx="9279468" cy="68580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-27295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310647"/>
            <a:ext cx="9144000" cy="555947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310647"/>
            <a:ext cx="990600" cy="555947"/>
          </a:xfrm>
          <a:prstGeom prst="rect">
            <a:avLst/>
          </a:prstGeom>
        </p:spPr>
      </p:pic>
      <p:sp>
        <p:nvSpPr>
          <p:cNvPr id="24" name="مستطيل 23"/>
          <p:cNvSpPr/>
          <p:nvPr/>
        </p:nvSpPr>
        <p:spPr>
          <a:xfrm>
            <a:off x="8075675" y="640351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47029" y="1346775"/>
            <a:ext cx="567422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b="1" dirty="0"/>
              <a:t>Chronic </a:t>
            </a:r>
            <a:r>
              <a:rPr lang="en-US" sz="2400" b="1" dirty="0" smtClean="0"/>
              <a:t>inflammatory response </a:t>
            </a:r>
            <a:r>
              <a:rPr lang="en-US" sz="2400" b="1" dirty="0"/>
              <a:t>to </a:t>
            </a:r>
            <a:r>
              <a:rPr lang="en-US" sz="2400" b="1" dirty="0" smtClean="0"/>
              <a:t>inhaled irritants</a:t>
            </a:r>
            <a:r>
              <a:rPr lang="en-US" sz="2400" b="1" dirty="0"/>
              <a:t>, </a:t>
            </a:r>
            <a:r>
              <a:rPr lang="en-US" sz="2400" b="1" dirty="0" smtClean="0"/>
              <a:t>primarily mediated </a:t>
            </a:r>
            <a:r>
              <a:rPr lang="en-US" sz="2400" b="1" dirty="0"/>
              <a:t>by </a:t>
            </a:r>
            <a:r>
              <a:rPr lang="en-US" sz="2400" b="1" dirty="0" smtClean="0"/>
              <a:t>neutrophils and macrophages.</a:t>
            </a:r>
          </a:p>
          <a:p>
            <a:endParaRPr lang="en-US" sz="2800" dirty="0"/>
          </a:p>
          <a:p>
            <a:pPr marL="342900" indent="-34290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b="1" dirty="0"/>
              <a:t>B</a:t>
            </a:r>
            <a:r>
              <a:rPr lang="en-US" sz="2400" b="1" dirty="0" smtClean="0"/>
              <a:t>reakdown </a:t>
            </a:r>
            <a:r>
              <a:rPr lang="en-US" sz="2400" b="1" dirty="0"/>
              <a:t>of lung </a:t>
            </a:r>
            <a:r>
              <a:rPr lang="en-US" sz="2400" b="1" dirty="0" smtClean="0"/>
              <a:t>tissue (emphysema) and small airways disease (obstructive bronchiolitis)</a:t>
            </a:r>
          </a:p>
          <a:p>
            <a:endParaRPr lang="en-US" sz="2800" dirty="0" smtClean="0"/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b="1" dirty="0" smtClean="0"/>
              <a:t>Increased mucus production</a:t>
            </a:r>
            <a:endParaRPr lang="en-US" sz="2400" b="1" i="1" dirty="0"/>
          </a:p>
          <a:p>
            <a:endParaRPr lang="en-US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4417457" y="1970464"/>
            <a:ext cx="4566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50" y="1493949"/>
            <a:ext cx="3321647" cy="47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80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762000"/>
            <a:ext cx="906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2- Chronic </a:t>
            </a:r>
            <a:r>
              <a:rPr lang="en-US" sz="3200" b="1" dirty="0">
                <a:solidFill>
                  <a:srgbClr val="FF0000"/>
                </a:solidFill>
              </a:rPr>
              <a:t>obstructive pulmonary disease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310647"/>
            <a:ext cx="9144000" cy="555947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prstClr val="black"/>
                </a:solidFill>
                <a:latin typeface="Calibri" panose="020F0502020204030204"/>
              </a:rPr>
              <a:t>7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310647"/>
            <a:ext cx="990600" cy="555947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>
            <a:off x="24682" y="1314432"/>
            <a:ext cx="9106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</a:rPr>
              <a:t>Microbiology of acute exacerbations of COPD</a:t>
            </a:r>
            <a:r>
              <a:rPr lang="en-GB" sz="3200" b="1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93182" y="2086375"/>
            <a:ext cx="414806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Bacterial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i="1" dirty="0" smtClean="0"/>
              <a:t>S. </a:t>
            </a:r>
            <a:r>
              <a:rPr lang="en-US" sz="2800" i="1" dirty="0" err="1" smtClean="0"/>
              <a:t>pneumoniae</a:t>
            </a:r>
            <a:endParaRPr lang="en-US" sz="2800" i="1" dirty="0"/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i="1" dirty="0" smtClean="0"/>
              <a:t>H. </a:t>
            </a:r>
            <a:r>
              <a:rPr lang="en-US" sz="2800" i="1" dirty="0" err="1" smtClean="0"/>
              <a:t>influenzae</a:t>
            </a:r>
            <a:endParaRPr lang="en-US" sz="2800" i="1" dirty="0"/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i="1" dirty="0" smtClean="0"/>
              <a:t>Moraxella </a:t>
            </a:r>
            <a:r>
              <a:rPr lang="en-US" sz="2800" i="1" dirty="0" err="1" smtClean="0"/>
              <a:t>catarrhalis</a:t>
            </a:r>
            <a:endParaRPr lang="en-US" sz="2800" i="1" dirty="0"/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i="1" dirty="0" smtClean="0"/>
              <a:t>P. </a:t>
            </a:r>
            <a:r>
              <a:rPr lang="en-US" sz="2800" i="1" dirty="0" err="1"/>
              <a:t>aeruginosa</a:t>
            </a:r>
            <a:endParaRPr lang="en-US" sz="2800" i="1" dirty="0"/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i="1" dirty="0" smtClean="0"/>
              <a:t>E. </a:t>
            </a:r>
            <a:r>
              <a:rPr lang="en-US" sz="2800" i="1" dirty="0"/>
              <a:t>coli</a:t>
            </a:r>
          </a:p>
          <a:p>
            <a:endParaRPr lang="en-US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4417457" y="1970464"/>
            <a:ext cx="45660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Viral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Respiratory syncytial virus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Rhinovirus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err="1"/>
              <a:t>Parainfluenza</a:t>
            </a:r>
            <a:r>
              <a:rPr lang="en-US" sz="2800" dirty="0"/>
              <a:t> virus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Human </a:t>
            </a:r>
            <a:r>
              <a:rPr lang="en-US" sz="2800" dirty="0" err="1" smtClean="0"/>
              <a:t>metapneumo</a:t>
            </a:r>
            <a:r>
              <a:rPr lang="en-US" sz="2800" dirty="0" smtClean="0"/>
              <a:t> virus</a:t>
            </a:r>
            <a:endParaRPr lang="en-US" sz="2800" dirty="0"/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Coronavirus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Adenovirus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Influenza A virus</a:t>
            </a:r>
          </a:p>
        </p:txBody>
      </p:sp>
    </p:spTree>
    <p:extLst>
      <p:ext uri="{BB962C8B-B14F-4D97-AF65-F5344CB8AC3E}">
        <p14:creationId xmlns:p14="http://schemas.microsoft.com/office/powerpoint/2010/main" val="24742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شكل بيضاوي 13"/>
          <p:cNvSpPr/>
          <p:nvPr/>
        </p:nvSpPr>
        <p:spPr>
          <a:xfrm>
            <a:off x="43042" y="4354021"/>
            <a:ext cx="2231942" cy="130450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762000"/>
            <a:ext cx="906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Impact of chronic </a:t>
            </a:r>
            <a:r>
              <a:rPr lang="en-US" sz="3200" b="1" dirty="0">
                <a:solidFill>
                  <a:srgbClr val="FF0000"/>
                </a:solidFill>
              </a:rPr>
              <a:t>disease and infections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310649"/>
            <a:ext cx="9144000" cy="555946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prstClr val="black"/>
                </a:solidFill>
                <a:latin typeface="Calibri" panose="020F0502020204030204"/>
              </a:rPr>
              <a:t>8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310650"/>
            <a:ext cx="990600" cy="543066"/>
          </a:xfrm>
          <a:prstGeom prst="rect">
            <a:avLst/>
          </a:prstGeom>
        </p:spPr>
      </p:pic>
      <p:sp>
        <p:nvSpPr>
          <p:cNvPr id="24" name="مستطيل 23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01299" y="1867437"/>
            <a:ext cx="1753259" cy="66970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Pathogen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34874" y="4650855"/>
            <a:ext cx="1759546" cy="67292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37414" y="3142445"/>
            <a:ext cx="2069203" cy="756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Infection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532813" y="3142445"/>
            <a:ext cx="2241474" cy="7566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Managemen</a:t>
            </a:r>
            <a:r>
              <a:rPr lang="en-US" sz="2800" b="1" dirty="0">
                <a:solidFill>
                  <a:schemeClr val="tx1"/>
                </a:solidFill>
              </a:rPr>
              <a:t>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7225049" y="3142446"/>
            <a:ext cx="1868510" cy="7566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Outcome</a:t>
            </a:r>
          </a:p>
        </p:txBody>
      </p:sp>
      <p:cxnSp>
        <p:nvCxnSpPr>
          <p:cNvPr id="19" name="رابط مستقيم 18"/>
          <p:cNvCxnSpPr/>
          <p:nvPr/>
        </p:nvCxnSpPr>
        <p:spPr>
          <a:xfrm>
            <a:off x="1234640" y="2575775"/>
            <a:ext cx="0" cy="8950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flipH="1" flipV="1">
            <a:off x="1234640" y="3461197"/>
            <a:ext cx="1" cy="8757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flipV="1">
            <a:off x="1234639" y="3461197"/>
            <a:ext cx="761586" cy="96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>
            <a:stCxn id="4" idx="3"/>
            <a:endCxn id="5" idx="1"/>
          </p:cNvCxnSpPr>
          <p:nvPr/>
        </p:nvCxnSpPr>
        <p:spPr>
          <a:xfrm>
            <a:off x="4106617" y="3520762"/>
            <a:ext cx="4261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 flipV="1">
            <a:off x="6761407" y="3474076"/>
            <a:ext cx="463641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4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646089"/>
            <a:ext cx="906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</a:rPr>
              <a:t>hronic </a:t>
            </a:r>
            <a:r>
              <a:rPr lang="en-US" sz="3200" b="1" dirty="0">
                <a:solidFill>
                  <a:srgbClr val="FF0000"/>
                </a:solidFill>
              </a:rPr>
              <a:t>diseases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37616" y="-22029"/>
            <a:ext cx="9279468" cy="707830"/>
            <a:chOff x="16932" y="-22029"/>
            <a:chExt cx="9279468" cy="707830"/>
          </a:xfrm>
        </p:grpSpPr>
        <p:sp>
          <p:nvSpPr>
            <p:cNvPr id="8" name="Rectangle 7"/>
            <p:cNvSpPr/>
            <p:nvPr/>
          </p:nvSpPr>
          <p:spPr>
            <a:xfrm>
              <a:off x="152400" y="-22029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5B9BD5"/>
                </a:buClr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310649"/>
            <a:ext cx="9144000" cy="555946"/>
          </a:xfrm>
          <a:prstGeom prst="rect">
            <a:avLst/>
          </a:prstGeom>
          <a:gradFill rotWithShape="1">
            <a:gsLst>
              <a:gs pos="17000">
                <a:srgbClr val="00B0F0"/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</a:gradFill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prstClr val="black"/>
                </a:solidFill>
                <a:latin typeface="Calibri" panose="020F0502020204030204"/>
              </a:rPr>
              <a:t>9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310650"/>
            <a:ext cx="990600" cy="543066"/>
          </a:xfrm>
          <a:prstGeom prst="rect">
            <a:avLst/>
          </a:prstGeom>
        </p:spPr>
      </p:pic>
      <p:sp>
        <p:nvSpPr>
          <p:cNvPr id="24" name="مستطيل 23"/>
          <p:cNvSpPr/>
          <p:nvPr/>
        </p:nvSpPr>
        <p:spPr>
          <a:xfrm>
            <a:off x="7972024" y="835984"/>
            <a:ext cx="989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LO.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30749" y="1512023"/>
            <a:ext cx="24222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A8087E"/>
                </a:solidFill>
                <a:latin typeface="Times New Roman" pitchFamily="18" charset="0"/>
                <a:cs typeface="Times New Roman" pitchFamily="18" charset="0"/>
              </a:rPr>
              <a:t>Congenital</a:t>
            </a:r>
            <a:r>
              <a:rPr lang="en-US" sz="2800" b="1" dirty="0" smtClean="0">
                <a:solidFill>
                  <a:srgbClr val="A8087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b="1" dirty="0">
              <a:solidFill>
                <a:srgbClr val="A8087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– Genetic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– Developmental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389972" y="1373523"/>
            <a:ext cx="4572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A8087E"/>
                </a:solidFill>
                <a:latin typeface="Times New Roman" pitchFamily="18" charset="0"/>
                <a:cs typeface="Times New Roman" pitchFamily="18" charset="0"/>
              </a:rPr>
              <a:t>Acquired:</a:t>
            </a:r>
          </a:p>
          <a:p>
            <a:r>
              <a:rPr lang="en-US" sz="2400" dirty="0"/>
              <a:t>– </a:t>
            </a:r>
            <a:r>
              <a:rPr lang="en-US" sz="2400" b="1" dirty="0"/>
              <a:t>Vascular</a:t>
            </a:r>
          </a:p>
          <a:p>
            <a:r>
              <a:rPr lang="en-US" sz="2400" b="1" dirty="0"/>
              <a:t>– Infective</a:t>
            </a:r>
          </a:p>
          <a:p>
            <a:r>
              <a:rPr lang="en-US" sz="2400" b="1" dirty="0"/>
              <a:t>– Traumatic</a:t>
            </a:r>
          </a:p>
          <a:p>
            <a:r>
              <a:rPr lang="en-US" sz="2400" b="1" dirty="0"/>
              <a:t>– Autoimmune</a:t>
            </a:r>
          </a:p>
          <a:p>
            <a:r>
              <a:rPr lang="en-US" sz="2400" b="1" dirty="0"/>
              <a:t>– Metabolic</a:t>
            </a:r>
          </a:p>
          <a:p>
            <a:r>
              <a:rPr lang="en-US" sz="2400" b="1" dirty="0"/>
              <a:t>– Inflammatory</a:t>
            </a:r>
          </a:p>
          <a:p>
            <a:r>
              <a:rPr lang="en-US" sz="2400" b="1" dirty="0"/>
              <a:t>– Neurological</a:t>
            </a:r>
          </a:p>
          <a:p>
            <a:r>
              <a:rPr lang="en-US" sz="2400" b="1" dirty="0"/>
              <a:t>– Neoplastic</a:t>
            </a:r>
          </a:p>
          <a:p>
            <a:r>
              <a:rPr lang="en-US" sz="2400" b="1" dirty="0"/>
              <a:t>– Degenerative</a:t>
            </a:r>
          </a:p>
          <a:p>
            <a:r>
              <a:rPr lang="en-US" sz="2400" b="1" dirty="0"/>
              <a:t>– Environmental</a:t>
            </a:r>
          </a:p>
          <a:p>
            <a:r>
              <a:rPr lang="en-US" sz="2400" b="1" dirty="0"/>
              <a:t>– Idiopathic</a:t>
            </a:r>
          </a:p>
        </p:txBody>
      </p:sp>
    </p:spTree>
    <p:extLst>
      <p:ext uri="{BB962C8B-B14F-4D97-AF65-F5344CB8AC3E}">
        <p14:creationId xmlns:p14="http://schemas.microsoft.com/office/powerpoint/2010/main" val="289418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5287</TotalTime>
  <Words>2081</Words>
  <Application>Microsoft Office PowerPoint</Application>
  <PresentationFormat>عرض على الشاشة (3:4)‏</PresentationFormat>
  <Paragraphs>363</Paragraphs>
  <Slides>35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6" baseType="lpstr">
      <vt:lpstr>Office Theme</vt:lpstr>
      <vt:lpstr>Lecture Title: Chronic Health &amp; Infections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rg-adguard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Maher</cp:lastModifiedBy>
  <cp:revision>354</cp:revision>
  <dcterms:created xsi:type="dcterms:W3CDTF">2018-09-07T19:06:31Z</dcterms:created>
  <dcterms:modified xsi:type="dcterms:W3CDTF">2025-12-03T05:33:58Z</dcterms:modified>
</cp:coreProperties>
</file>